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3"/>
    <p:sldMasterId id="2147483684" r:id="rId4"/>
    <p:sldMasterId id="214748368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</p:sldIdLst>
  <p:sldSz cy="5143500" cx="9144000"/>
  <p:notesSz cx="6858000" cy="9144000"/>
  <p:embeddedFontLst>
    <p:embeddedFont>
      <p:font typeface="Anton"/>
      <p:regular r:id="rId64"/>
    </p:embeddedFont>
    <p:embeddedFont>
      <p:font typeface="Roboto"/>
      <p:regular r:id="rId65"/>
      <p:bold r:id="rId66"/>
      <p:italic r:id="rId67"/>
      <p:boldItalic r:id="rId68"/>
    </p:embeddedFont>
    <p:embeddedFont>
      <p:font typeface="Lato"/>
      <p:regular r:id="rId69"/>
      <p:bold r:id="rId70"/>
      <p:italic r:id="rId71"/>
      <p:boldItalic r:id="rId72"/>
    </p:embeddedFont>
    <p:embeddedFont>
      <p:font typeface="Lato Light"/>
      <p:regular r:id="rId73"/>
      <p:bold r:id="rId74"/>
      <p:italic r:id="rId75"/>
      <p:boldItalic r:id="rId76"/>
    </p:embeddedFont>
    <p:embeddedFont>
      <p:font typeface="Didact Gothic"/>
      <p:regular r:id="rId77"/>
    </p:embeddedFont>
    <p:embeddedFont>
      <p:font typeface="Helvetica Neue"/>
      <p:regular r:id="rId78"/>
      <p:bold r:id="rId79"/>
      <p:italic r:id="rId80"/>
      <p:boldItalic r:id="rId81"/>
    </p:embeddedFont>
    <p:embeddedFont>
      <p:font typeface="Helvetica Neue Light"/>
      <p:regular r:id="rId82"/>
      <p:bold r:id="rId83"/>
      <p:italic r:id="rId84"/>
      <p:boldItalic r:id="rId8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4" Type="http://schemas.openxmlformats.org/officeDocument/2006/relationships/font" Target="fonts/HelveticaNeueLight-italic.fntdata"/><Relationship Id="rId83" Type="http://schemas.openxmlformats.org/officeDocument/2006/relationships/font" Target="fonts/HelveticaNeueLight-bold.fntdata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85" Type="http://schemas.openxmlformats.org/officeDocument/2006/relationships/font" Target="fonts/HelveticaNeueLight-boldItalic.fntdata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HelveticaNeue-italic.fntdata"/><Relationship Id="rId82" Type="http://schemas.openxmlformats.org/officeDocument/2006/relationships/font" Target="fonts/HelveticaNeueLight-regular.fntdata"/><Relationship Id="rId81" Type="http://schemas.openxmlformats.org/officeDocument/2006/relationships/font" Target="fonts/HelveticaNeue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LatoLight-regular.fntdata"/><Relationship Id="rId72" Type="http://schemas.openxmlformats.org/officeDocument/2006/relationships/font" Target="fonts/Lato-boldItalic.fntdata"/><Relationship Id="rId31" Type="http://schemas.openxmlformats.org/officeDocument/2006/relationships/slide" Target="slides/slide25.xml"/><Relationship Id="rId75" Type="http://schemas.openxmlformats.org/officeDocument/2006/relationships/font" Target="fonts/LatoLight-italic.fntdata"/><Relationship Id="rId30" Type="http://schemas.openxmlformats.org/officeDocument/2006/relationships/slide" Target="slides/slide24.xml"/><Relationship Id="rId74" Type="http://schemas.openxmlformats.org/officeDocument/2006/relationships/font" Target="fonts/LatoLight-bold.fntdata"/><Relationship Id="rId33" Type="http://schemas.openxmlformats.org/officeDocument/2006/relationships/slide" Target="slides/slide27.xml"/><Relationship Id="rId77" Type="http://schemas.openxmlformats.org/officeDocument/2006/relationships/font" Target="fonts/DidactGothic-regular.fntdata"/><Relationship Id="rId32" Type="http://schemas.openxmlformats.org/officeDocument/2006/relationships/slide" Target="slides/slide26.xml"/><Relationship Id="rId76" Type="http://schemas.openxmlformats.org/officeDocument/2006/relationships/font" Target="fonts/LatoLight-boldItalic.fntdata"/><Relationship Id="rId35" Type="http://schemas.openxmlformats.org/officeDocument/2006/relationships/slide" Target="slides/slide29.xml"/><Relationship Id="rId79" Type="http://schemas.openxmlformats.org/officeDocument/2006/relationships/font" Target="fonts/HelveticaNeue-bold.fntdata"/><Relationship Id="rId34" Type="http://schemas.openxmlformats.org/officeDocument/2006/relationships/slide" Target="slides/slide28.xml"/><Relationship Id="rId78" Type="http://schemas.openxmlformats.org/officeDocument/2006/relationships/font" Target="fonts/HelveticaNeue-regular.fntdata"/><Relationship Id="rId71" Type="http://schemas.openxmlformats.org/officeDocument/2006/relationships/font" Target="fonts/Lato-italic.fntdata"/><Relationship Id="rId70" Type="http://schemas.openxmlformats.org/officeDocument/2006/relationships/font" Target="fonts/Lato-bold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font" Target="fonts/Anton-regular.fntdata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font" Target="fonts/Roboto-bold.fntdata"/><Relationship Id="rId21" Type="http://schemas.openxmlformats.org/officeDocument/2006/relationships/slide" Target="slides/slide15.xml"/><Relationship Id="rId65" Type="http://schemas.openxmlformats.org/officeDocument/2006/relationships/font" Target="fonts/Roboto-regular.fntdata"/><Relationship Id="rId24" Type="http://schemas.openxmlformats.org/officeDocument/2006/relationships/slide" Target="slides/slide18.xml"/><Relationship Id="rId68" Type="http://schemas.openxmlformats.org/officeDocument/2006/relationships/font" Target="fonts/Roboto-boldItalic.fntdata"/><Relationship Id="rId23" Type="http://schemas.openxmlformats.org/officeDocument/2006/relationships/slide" Target="slides/slide17.xml"/><Relationship Id="rId67" Type="http://schemas.openxmlformats.org/officeDocument/2006/relationships/font" Target="fonts/Roboto-italic.fntdata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Lato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2.png>
</file>

<file path=ppt/media/image23.png>
</file>

<file path=ppt/media/image24.png>
</file>

<file path=ppt/media/image26.png>
</file>

<file path=ppt/media/image28.png>
</file>

<file path=ppt/media/image29.gif>
</file>

<file path=ppt/media/image3.jpg>
</file>

<file path=ppt/media/image30.gif>
</file>

<file path=ppt/media/image32.png>
</file>

<file path=ppt/media/image34.gif>
</file>

<file path=ppt/media/image35.gif>
</file>

<file path=ppt/media/image38.gif>
</file>

<file path=ppt/media/image4.png>
</file>

<file path=ppt/media/image41.png>
</file>

<file path=ppt/media/image42.png>
</file>

<file path=ppt/media/image43.png>
</file>

<file path=ppt/media/image46.png>
</file>

<file path=ppt/media/image47.png>
</file>

<file path=ppt/media/image48.png>
</file>

<file path=ppt/media/image49.png>
</file>

<file path=ppt/media/image5.png>
</file>

<file path=ppt/media/image51.png>
</file>

<file path=ppt/media/image52.gif>
</file>

<file path=ppt/media/image53.gif>
</file>

<file path=ppt/media/image54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14c1c4612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a14c1c4612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06db8937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06db8937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a14c1c4612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ga14c1c4612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4e7e4839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4e7e4839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Usar para slides de texto con imagen.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2c32326f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2c32326f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06db3681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06db3681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0324f0d9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0324f0d9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06db36810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06db36810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84c3b1a1b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84c3b1a1b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4c3b1a1b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84c3b1a1b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06db36810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06db36810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14c1c4612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a14c1c4612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84c3b1a1b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84c3b1a1b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Aclarar el uso del operador </a:t>
            </a:r>
            <a:r>
              <a:rPr i="1" lang="en-GB"/>
              <a:t>typeof</a:t>
            </a:r>
            <a:r>
              <a:rPr lang="en-GB"/>
              <a:t>, y cómo todos los getItem vienen como string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06db36810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06db36810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b8f7d06a6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b8f7d06a6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84c3b1a1b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84c3b1a1b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14c1c4612_0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ga14c1c4612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Mostrar lo explicado con el editor de texto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Pensar ejemplos que tengan que ver con la interacción del usuario y el DOM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b8f7d06a6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gb8f7d06a6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a14c1c4612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ga14c1c4612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b8f7d06a6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b8f7d06a6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06db36810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06db36810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b8f7d06a6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b8f7d06a6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14c1c4612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a14c1c4612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84c3b1a1b7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84c3b1a1b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ba3bd2b0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ba3bd2b0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06db36810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106db36810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84c3b1a1b7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84c3b1a1b7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06db368108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106db36810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84c3b1a1b7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84c3b1a1b7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b8f7d06a60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b8f7d06a6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b8f7d06a6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b8f7d06a6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b8f7d06a6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b8f7d06a6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0324f0d90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0324f0d90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a14c1c4612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a14c1c4612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0324f0d90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10324f0d90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0324f0d90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0324f0d90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a14c1c4612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9" name="Google Shape;499;ga14c1c4612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Mostrar lo explicado con el editor de texto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06db36810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06db36810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No va, es para guiar el uso del template.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10a249ce83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g10a249ce83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a249ce83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0a249ce8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EF89D2"/>
                </a:highlight>
              </a:rPr>
              <a:t>IMPORTANTE</a:t>
            </a:r>
            <a:r>
              <a:rPr lang="en-GB">
                <a:solidFill>
                  <a:schemeClr val="dk1"/>
                </a:solidFill>
              </a:rPr>
              <a:t>: Si los/as estudiantes no cuentan con los recursos para realizar la actividad, el/la tutora deberá compartir pantalla y realizar el ejercicio en vivo.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10a4848589e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4" name="Google Shape;534;g10a484858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0a4848589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1" name="Google Shape;541;g10a4848589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0a3020e44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0a3020e44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EF89D2"/>
                </a:highlight>
              </a:rPr>
              <a:t>IMPORTANTE</a:t>
            </a:r>
            <a:r>
              <a:rPr lang="en-GB">
                <a:solidFill>
                  <a:schemeClr val="dk1"/>
                </a:solidFill>
              </a:rPr>
              <a:t>: Si los/as estudiantes no cuentan con los recursos para realizar la actividad, el/la tutora deberá compartir pantalla y realizar el ejercicio en vivo.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a3020e4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0a3020e4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82836606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082836606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10a3020e44b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10a3020e44b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10a3020e44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10a3020e44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a14c1c4612_0_6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ga14c1c4612_0_6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bc907a50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8" name="Google Shape;598;gbc907a50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</a:rPr>
              <a:t>ACTIVIDAD “PARA PENSAR” (Optativa)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</a:rPr>
              <a:t>Duración estimada:</a:t>
            </a:r>
            <a:r>
              <a:rPr lang="en-GB" sz="1400">
                <a:solidFill>
                  <a:schemeClr val="dk1"/>
                </a:solidFill>
              </a:rPr>
              <a:t> 5/10 minutos (de tarea)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</a:rPr>
              <a:t>Formato: </a:t>
            </a:r>
            <a:r>
              <a:rPr lang="en-GB" sz="1400">
                <a:solidFill>
                  <a:schemeClr val="dk1"/>
                </a:solidFill>
              </a:rPr>
              <a:t>Google Forms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</a:rPr>
              <a:t>Compartir el enlace del quizz correspondiente a la CLASE 1 de la carpeta “Quizzes”.</a:t>
            </a:r>
            <a:r>
              <a:rPr b="1" lang="en-GB" sz="1400">
                <a:solidFill>
                  <a:schemeClr val="dk1"/>
                </a:solidFill>
              </a:rPr>
              <a:t> Aclarar que es optativo. </a:t>
            </a:r>
            <a:endParaRPr b="1"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5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bc907a504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bc907a504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a14c1c4612_0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5" name="Google Shape;615;ga14c1c4612_0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a14c1c4612_0_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1" name="Google Shape;621;ga14c1c4612_0_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bce15b6f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7" name="Google Shape;627;gbce15b6f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14c1c4612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a14c1c4612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82836606a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82836606a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0a3020e44b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0a3020e44b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eeb26935a5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geeb26935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37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" name="Google Shape;6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0" name="Google Shape;8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" name="Google Shape;84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9" name="Google Shape;8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2" name="Google Shape;102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3" name="Google Shape;10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6" name="Google Shape;10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" name="Google Shape;10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3" name="Google Shape;113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4" name="Google Shape;114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5" name="Google Shape;11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" name="Google Shape;121;p3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" name="Google Shape;12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5" name="Google Shape;12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3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9" name="Google Shape;129;p3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0" name="Google Shape;130;p3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" name="Google Shape;131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34" name="Google Shape;13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7" name="Google Shape;137;p3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8" name="Google Shape;13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37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" name="Google Shape;9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9" name="Google Shape;9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Relationship Id="rId4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3.gif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gif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hyperlink" Target="https://plataforma.coderhouse.com/video-tutoriales" TargetMode="External"/><Relationship Id="rId5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png"/><Relationship Id="rId4" Type="http://schemas.openxmlformats.org/officeDocument/2006/relationships/image" Target="../media/image4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8.png"/><Relationship Id="rId4" Type="http://schemas.openxmlformats.org/officeDocument/2006/relationships/hyperlink" Target="https://jsonformatter.curiousconcept.com/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.png"/><Relationship Id="rId4" Type="http://schemas.openxmlformats.org/officeDocument/2006/relationships/image" Target="../media/image52.gif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8.png"/><Relationship Id="rId4" Type="http://schemas.openxmlformats.org/officeDocument/2006/relationships/image" Target="../media/image23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.png"/><Relationship Id="rId4" Type="http://schemas.openxmlformats.org/officeDocument/2006/relationships/image" Target="../media/image48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.png"/><Relationship Id="rId4" Type="http://schemas.openxmlformats.org/officeDocument/2006/relationships/image" Target="../media/image48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8.png"/><Relationship Id="rId4" Type="http://schemas.openxmlformats.org/officeDocument/2006/relationships/image" Target="../media/image23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8.png"/><Relationship Id="rId4" Type="http://schemas.openxmlformats.org/officeDocument/2006/relationships/image" Target="../media/image2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.png"/><Relationship Id="rId4" Type="http://schemas.openxmlformats.org/officeDocument/2006/relationships/image" Target="../media/image30.gif"/><Relationship Id="rId5" Type="http://schemas.openxmlformats.org/officeDocument/2006/relationships/image" Target="../media/image38.gif"/><Relationship Id="rId6" Type="http://schemas.openxmlformats.org/officeDocument/2006/relationships/image" Target="../media/image32.png"/><Relationship Id="rId7" Type="http://schemas.openxmlformats.org/officeDocument/2006/relationships/image" Target="../media/image51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4.png"/><Relationship Id="rId4" Type="http://schemas.openxmlformats.org/officeDocument/2006/relationships/image" Target="../media/image35.gif"/><Relationship Id="rId5" Type="http://schemas.openxmlformats.org/officeDocument/2006/relationships/image" Target="../media/image46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3.png"/><Relationship Id="rId4" Type="http://schemas.openxmlformats.org/officeDocument/2006/relationships/image" Target="../media/image49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3.png"/><Relationship Id="rId4" Type="http://schemas.openxmlformats.org/officeDocument/2006/relationships/image" Target="../media/image43.png"/></Relationships>
</file>

<file path=ppt/slides/_rels/slide54.xml.rels><?xml version="1.0" encoding="UTF-8" standalone="yes"?><Relationships xmlns="http://schemas.openxmlformats.org/package/2006/relationships"><Relationship Id="rId11" Type="http://schemas.openxmlformats.org/officeDocument/2006/relationships/image" Target="../media/image54.png"/><Relationship Id="rId10" Type="http://schemas.openxmlformats.org/officeDocument/2006/relationships/image" Target="../media/image4.png"/><Relationship Id="rId13" Type="http://schemas.openxmlformats.org/officeDocument/2006/relationships/hyperlink" Target="https://www.notion.so/coderhouse/Repositorio-de-Contenidos-ba8d3057a1e34049944ee4ba3a575999" TargetMode="External"/><Relationship Id="rId12" Type="http://schemas.openxmlformats.org/officeDocument/2006/relationships/image" Target="../media/image47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4.xml"/><Relationship Id="rId3" Type="http://schemas.openxmlformats.org/officeDocument/2006/relationships/hyperlink" Target="https://es.javascript.info/localstorage" TargetMode="External"/><Relationship Id="rId4" Type="http://schemas.openxmlformats.org/officeDocument/2006/relationships/hyperlink" Target="https://josh1982.gitbooks.io/programacion-web-en-cliente/content/el_formato_json.html" TargetMode="External"/><Relationship Id="rId9" Type="http://schemas.openxmlformats.org/officeDocument/2006/relationships/hyperlink" Target="https://developer.mozilla.org/es/docs/Web/JavaScript/Referencia/Objetos_globales/JSON" TargetMode="External"/><Relationship Id="rId5" Type="http://schemas.openxmlformats.org/officeDocument/2006/relationships/hyperlink" Target="https://jsonformatter.curiousconcept.com/" TargetMode="External"/><Relationship Id="rId6" Type="http://schemas.openxmlformats.org/officeDocument/2006/relationships/hyperlink" Target="https://www.mockaroo.com/" TargetMode="External"/><Relationship Id="rId7" Type="http://schemas.openxmlformats.org/officeDocument/2006/relationships/hyperlink" Target="https://developer.mozilla.org/es/docs/Web/API/Window/localStorage" TargetMode="External"/><Relationship Id="rId8" Type="http://schemas.openxmlformats.org/officeDocument/2006/relationships/hyperlink" Target="https://developer.mozilla.org/es/docs/Web/API/Window/sessionStorage" TargetMode="Externa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3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3.png"/><Relationship Id="rId4" Type="http://schemas.openxmlformats.org/officeDocument/2006/relationships/image" Target="../media/image42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hyperlink" Target="https://docs.google.com/document/d/1Q3MPiFjsKGAb0O0YLg_kX0hW9C3--y004g1uE6R5Hf0/edit?usp=sharing" TargetMode="External"/><Relationship Id="rId6" Type="http://schemas.openxmlformats.org/officeDocument/2006/relationships/hyperlink" Target="https://forms.gle/2EK8HE1sszC2gSYi9" TargetMode="External"/><Relationship Id="rId7" Type="http://schemas.openxmlformats.org/officeDocument/2006/relationships/hyperlink" Target="https://drive.google.com/drive/folders/1jIH9-1B7r39bzu1td2P1Nc1a-eDInnzD?usp=sharing" TargetMode="External"/><Relationship Id="rId8" Type="http://schemas.openxmlformats.org/officeDocument/2006/relationships/hyperlink" Target="https://docs.google.com/document/d/1aJ5X0ZnK_auCcBxw2rP-QxiyzDMJosejr6Otx3jThzM/edit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n-GB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RECUERDA PONER A GRABAR LA CLASE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47" name="Google Shape;14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950" y="3210488"/>
            <a:ext cx="892100" cy="7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1400" scaled="0"/>
        </a:gra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8"/>
          <p:cNvSpPr txBox="1"/>
          <p:nvPr/>
        </p:nvSpPr>
        <p:spPr>
          <a:xfrm>
            <a:off x="2187450" y="526125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4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¡ARRANCAMOS!</a:t>
            </a:r>
            <a:endParaRPr i="1" sz="40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57" name="Google Shape;257;p48"/>
          <p:cNvPicPr preferRelativeResize="0"/>
          <p:nvPr/>
        </p:nvPicPr>
        <p:blipFill rotWithShape="1">
          <a:blip r:embed="rId3">
            <a:alphaModFix/>
          </a:blip>
          <a:srcRect b="7467" l="0" r="0" t="0"/>
          <a:stretch/>
        </p:blipFill>
        <p:spPr>
          <a:xfrm>
            <a:off x="1659100" y="1515225"/>
            <a:ext cx="5825826" cy="303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82225" y="478207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9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STORAGE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0"/>
          <p:cNvSpPr txBox="1"/>
          <p:nvPr/>
        </p:nvSpPr>
        <p:spPr>
          <a:xfrm>
            <a:off x="4650975" y="1113513"/>
            <a:ext cx="4083300" cy="3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objeto </a:t>
            </a:r>
            <a:r>
              <a:rPr b="1"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Storage </a:t>
            </a:r>
            <a:r>
              <a:rPr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(API de almacenamiento web) permite</a:t>
            </a:r>
            <a:r>
              <a:rPr lang="en-GB" sz="17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almacenar datos de manera local en el navegador</a:t>
            </a:r>
            <a:r>
              <a:rPr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sin necesidad de realizar ninguna conexión con el servidor.</a:t>
            </a:r>
            <a:endParaRPr sz="17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esta manera, cada cliente puede </a:t>
            </a:r>
            <a:r>
              <a:rPr b="1"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preservar información</a:t>
            </a:r>
            <a:r>
              <a:rPr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7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navegador nos ofrece dos tipos de storage: </a:t>
            </a:r>
            <a:r>
              <a:rPr lang="en-GB" sz="17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localStorage</a:t>
            </a:r>
            <a:r>
              <a:rPr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7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sessionStorage</a:t>
            </a:r>
            <a:r>
              <a:rPr lang="en-GB" sz="17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7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9" name="Google Shape;269;p50"/>
          <p:cNvSpPr txBox="1"/>
          <p:nvPr/>
        </p:nvSpPr>
        <p:spPr>
          <a:xfrm>
            <a:off x="4370450" y="521788"/>
            <a:ext cx="47379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800">
                <a:latin typeface="Anton"/>
                <a:ea typeface="Anton"/>
                <a:cs typeface="Anton"/>
                <a:sym typeface="Anton"/>
              </a:rPr>
              <a:t>STORAGE O ALMACENAMIENTO</a:t>
            </a:r>
            <a:endParaRPr i="1" sz="28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70" name="Google Shape;27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2225" y="478207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3704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1"/>
          <p:cNvSpPr txBox="1"/>
          <p:nvPr/>
        </p:nvSpPr>
        <p:spPr>
          <a:xfrm>
            <a:off x="1641225" y="66414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LOCALSTORAGE: SETITEM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77" name="Google Shape;277;p51"/>
          <p:cNvSpPr txBox="1"/>
          <p:nvPr/>
        </p:nvSpPr>
        <p:spPr>
          <a:xfrm>
            <a:off x="450300" y="1713350"/>
            <a:ext cx="8243400" cy="15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 datos almacenados en localStorage (variable global preexistente)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almacenan en el navegador de forma indefinida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 hasta que se borren los datos de navegación del browser)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información persiste reinicios de navegador y hasta del sistema operativo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b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8" name="Google Shape;27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9275" y="472087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51"/>
          <p:cNvSpPr/>
          <p:nvPr/>
        </p:nvSpPr>
        <p:spPr>
          <a:xfrm>
            <a:off x="851175" y="3125000"/>
            <a:ext cx="7453800" cy="863400"/>
          </a:xfrm>
          <a:prstGeom prst="rect">
            <a:avLst/>
          </a:prstGeom>
          <a:noFill/>
          <a:ln cap="flat" cmpd="sng" w="19050">
            <a:solidFill>
              <a:srgbClr val="E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2"/>
          <p:cNvSpPr txBox="1"/>
          <p:nvPr/>
        </p:nvSpPr>
        <p:spPr>
          <a:xfrm>
            <a:off x="1629075" y="42094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LOCALSTORAGE: SETITEM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5" name="Google Shape;285;p52"/>
          <p:cNvSpPr txBox="1"/>
          <p:nvPr/>
        </p:nvSpPr>
        <p:spPr>
          <a:xfrm>
            <a:off x="930600" y="2248750"/>
            <a:ext cx="7282800" cy="2020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Método -&gt;  localStorage.setItem(clave, valor)</a:t>
            </a:r>
            <a:endParaRPr sz="15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clave = nombre para identificar el elemento </a:t>
            </a:r>
            <a:endParaRPr sz="15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valor = valor/contenido del elemento </a:t>
            </a:r>
            <a:endParaRPr sz="15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bienvenida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¡Hola Coder!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unNumero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86" name="Google Shape;28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9275" y="472087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52"/>
          <p:cNvSpPr txBox="1"/>
          <p:nvPr/>
        </p:nvSpPr>
        <p:spPr>
          <a:xfrm>
            <a:off x="930600" y="1304525"/>
            <a:ext cx="7282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almacenar información se utiliza</a:t>
            </a:r>
            <a:r>
              <a:rPr lang="en-GB" sz="20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20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setItem</a:t>
            </a:r>
            <a:r>
              <a:rPr lang="en-GB" sz="20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endParaRPr>
              <a:solidFill>
                <a:schemeClr val="dk1"/>
              </a:solidFill>
              <a:highlight>
                <a:srgbClr val="EF89D2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3"/>
          <p:cNvSpPr txBox="1"/>
          <p:nvPr/>
        </p:nvSpPr>
        <p:spPr>
          <a:xfrm>
            <a:off x="291525" y="816450"/>
            <a:ext cx="409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CLAVE - VALOR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93" name="Google Shape;293;p53"/>
          <p:cNvSpPr txBox="1"/>
          <p:nvPr/>
        </p:nvSpPr>
        <p:spPr>
          <a:xfrm>
            <a:off x="291525" y="1890675"/>
            <a:ext cx="4098000" cy="15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información almacenada en el Storage se guarda en la forma de</a:t>
            </a:r>
            <a:r>
              <a:rPr b="1" lang="en-GB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clave-valor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Similar al tratamiento de objetos, </a:t>
            </a:r>
            <a:r>
              <a:rPr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definimos </a:t>
            </a:r>
            <a:r>
              <a:rPr b="1"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claves </a:t>
            </a:r>
            <a:r>
              <a:rPr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el storage donde almacenamos </a:t>
            </a:r>
            <a:r>
              <a:rPr b="1"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valores</a:t>
            </a:r>
            <a:r>
              <a:rPr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>
              <a:solidFill>
                <a:schemeClr val="dk1"/>
              </a:solidFill>
              <a:highlight>
                <a:srgbClr val="EF89D2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94" name="Google Shape;294;p53"/>
          <p:cNvPicPr preferRelativeResize="0"/>
          <p:nvPr/>
        </p:nvPicPr>
        <p:blipFill rotWithShape="1">
          <a:blip r:embed="rId3">
            <a:alphaModFix/>
          </a:blip>
          <a:srcRect b="0" l="11331" r="18982" t="0"/>
          <a:stretch/>
        </p:blipFill>
        <p:spPr>
          <a:xfrm>
            <a:off x="4843000" y="0"/>
            <a:ext cx="430100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7900" y="4611450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4"/>
          <p:cNvSpPr txBox="1"/>
          <p:nvPr/>
        </p:nvSpPr>
        <p:spPr>
          <a:xfrm>
            <a:off x="1629075" y="36059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CLAVE - VALOR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1" name="Google Shape;301;p54"/>
          <p:cNvSpPr txBox="1"/>
          <p:nvPr/>
        </p:nvSpPr>
        <p:spPr>
          <a:xfrm>
            <a:off x="450300" y="1240275"/>
            <a:ext cx="82434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ver el Storage en el navegador a través de la pestaña de </a:t>
            </a:r>
            <a:r>
              <a:rPr b="1"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application</a:t>
            </a:r>
            <a:r>
              <a:rPr i="1"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02" name="Google Shape;30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9275" y="472087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54"/>
          <p:cNvPicPr preferRelativeResize="0"/>
          <p:nvPr/>
        </p:nvPicPr>
        <p:blipFill rotWithShape="1">
          <a:blip r:embed="rId4">
            <a:alphaModFix/>
          </a:blip>
          <a:srcRect b="12172" l="0" r="4743" t="3060"/>
          <a:stretch/>
        </p:blipFill>
        <p:spPr>
          <a:xfrm>
            <a:off x="1280514" y="1845325"/>
            <a:ext cx="6582965" cy="287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5"/>
          <p:cNvSpPr txBox="1"/>
          <p:nvPr/>
        </p:nvSpPr>
        <p:spPr>
          <a:xfrm>
            <a:off x="1671825" y="33622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LOCALSTORAGE: GETITEM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9" name="Google Shape;309;p55"/>
          <p:cNvSpPr txBox="1"/>
          <p:nvPr/>
        </p:nvSpPr>
        <p:spPr>
          <a:xfrm>
            <a:off x="650750" y="1111626"/>
            <a:ext cx="7842600" cy="15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</a:t>
            </a: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odemos acceder a 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información almacenada en localStorage </a:t>
            </a: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utilizando </a:t>
            </a:r>
            <a:r>
              <a:rPr b="1"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g</a:t>
            </a:r>
            <a:r>
              <a:rPr b="1"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etItem</a:t>
            </a: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Las claves y valores de Storage se guardan en formato de </a:t>
            </a:r>
            <a:r>
              <a:rPr b="1" lang="en-GB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cadena de caracteres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1" lang="en-GB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(DOMString)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0" name="Google Shape;310;p55"/>
          <p:cNvSpPr txBox="1"/>
          <p:nvPr/>
        </p:nvSpPr>
        <p:spPr>
          <a:xfrm>
            <a:off x="930600" y="2264975"/>
            <a:ext cx="7374000" cy="2725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mensaje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bienvenida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bandera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numero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unNumero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(mensaje);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‘¡Hola Coder!’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(bandera);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‘true’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(numero); 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‘20’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11" name="Google Shape;31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6"/>
          <p:cNvSpPr txBox="1"/>
          <p:nvPr/>
        </p:nvSpPr>
        <p:spPr>
          <a:xfrm>
            <a:off x="731913" y="563250"/>
            <a:ext cx="7674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SESSIONSTORAGE: SETITEM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7" name="Google Shape;317;p56"/>
          <p:cNvSpPr txBox="1"/>
          <p:nvPr/>
        </p:nvSpPr>
        <p:spPr>
          <a:xfrm>
            <a:off x="455163" y="1612125"/>
            <a:ext cx="8227800" cy="15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información almacenada en 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session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Storage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(variable global preexistente) </a:t>
            </a:r>
            <a:r>
              <a:rPr lang="en-GB" sz="18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almacena en el navegador hasta que el usuario cierra la ventana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Solo existe dentro de la pestaña actual del navegador. Otra pestaña con la misma página tendrá otro </a:t>
            </a: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sessionStorage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distinto, pero se comparte entre iframes en la pestaña (asumiendo que tengan el mismo origen).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18" name="Google Shape;31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1750" y="48128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56"/>
          <p:cNvSpPr/>
          <p:nvPr/>
        </p:nvSpPr>
        <p:spPr>
          <a:xfrm>
            <a:off x="461038" y="2602150"/>
            <a:ext cx="8227800" cy="989100"/>
          </a:xfrm>
          <a:prstGeom prst="rect">
            <a:avLst/>
          </a:prstGeom>
          <a:noFill/>
          <a:ln cap="flat" cmpd="sng" w="19050">
            <a:solidFill>
              <a:srgbClr val="E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7"/>
          <p:cNvSpPr txBox="1"/>
          <p:nvPr/>
        </p:nvSpPr>
        <p:spPr>
          <a:xfrm>
            <a:off x="734850" y="538950"/>
            <a:ext cx="7674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SESSIONSTORAGE: SETITEM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5" name="Google Shape;325;p57"/>
          <p:cNvSpPr txBox="1"/>
          <p:nvPr/>
        </p:nvSpPr>
        <p:spPr>
          <a:xfrm>
            <a:off x="650750" y="1437750"/>
            <a:ext cx="82278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tratamiento es similar al </a:t>
            </a:r>
            <a:r>
              <a:rPr b="1"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localStorage</a:t>
            </a: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6" name="Google Shape;326;p57"/>
          <p:cNvSpPr txBox="1"/>
          <p:nvPr/>
        </p:nvSpPr>
        <p:spPr>
          <a:xfrm>
            <a:off x="1123250" y="2054350"/>
            <a:ext cx="7282800" cy="2028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Método -&gt;  sessionStorage.setItem(clave, valor)</a:t>
            </a:r>
            <a:endParaRPr sz="15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clave = nombre del elemento</a:t>
            </a:r>
            <a:endParaRPr sz="15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 valor = Contenido del elemento</a:t>
            </a:r>
            <a:endParaRPr sz="15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seleccionados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[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]);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email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info@email.com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27" name="Google Shape;32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1750" y="48128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0"/>
          <p:cNvSpPr txBox="1"/>
          <p:nvPr/>
        </p:nvSpPr>
        <p:spPr>
          <a:xfrm>
            <a:off x="1453850" y="1843275"/>
            <a:ext cx="59022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n-GB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¿DUDAS DEL ON-BOARDING?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54" name="Google Shape;154;p40"/>
          <p:cNvSpPr/>
          <p:nvPr/>
        </p:nvSpPr>
        <p:spPr>
          <a:xfrm>
            <a:off x="3436038" y="2829200"/>
            <a:ext cx="2271900" cy="567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sng" cap="none" strike="noStrike">
                <a:solidFill>
                  <a:schemeClr val="hlink"/>
                </a:solidFill>
                <a:latin typeface="Anton"/>
                <a:ea typeface="Anton"/>
                <a:cs typeface="Anton"/>
                <a:sym typeface="Anton"/>
                <a:hlinkClick r:id="rId4"/>
              </a:rPr>
              <a:t>MIRALO AQUI</a:t>
            </a:r>
            <a:endParaRPr b="0" i="0" sz="1800" u="none" cap="none" strike="noStrike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155" name="Google Shape;155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5950" y="1281238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8"/>
          <p:cNvSpPr txBox="1"/>
          <p:nvPr/>
        </p:nvSpPr>
        <p:spPr>
          <a:xfrm>
            <a:off x="650750" y="1111626"/>
            <a:ext cx="7842600" cy="15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</a:t>
            </a: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odemos acceder 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la información almacenada en 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session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Storage </a:t>
            </a: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utilizando </a:t>
            </a:r>
            <a:r>
              <a:rPr b="1"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getItem</a:t>
            </a: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Las claves y valores de Storage se guardan siempre en formato de </a:t>
            </a:r>
            <a:r>
              <a:rPr b="1" lang="en-GB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cadena de caracteres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3" name="Google Shape;333;p58"/>
          <p:cNvSpPr txBox="1"/>
          <p:nvPr/>
        </p:nvSpPr>
        <p:spPr>
          <a:xfrm>
            <a:off x="505150" y="2363200"/>
            <a:ext cx="8480700" cy="2627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lista 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seleccionados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split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bandera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email 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email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lista);  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//object ["1","2","3"];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bandera);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//boolean;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email);  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//string;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4" name="Google Shape;334;p58"/>
          <p:cNvSpPr txBox="1"/>
          <p:nvPr/>
        </p:nvSpPr>
        <p:spPr>
          <a:xfrm>
            <a:off x="1350300" y="326950"/>
            <a:ext cx="6443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SESSION</a:t>
            </a: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STORAGE: GETITEM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35" name="Google Shape;33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2350" y="478207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9"/>
          <p:cNvSpPr txBox="1"/>
          <p:nvPr/>
        </p:nvSpPr>
        <p:spPr>
          <a:xfrm>
            <a:off x="2194550" y="623300"/>
            <a:ext cx="4985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RECORRIENDO EL STORAGE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1" name="Google Shape;341;p59"/>
          <p:cNvSpPr txBox="1"/>
          <p:nvPr/>
        </p:nvSpPr>
        <p:spPr>
          <a:xfrm>
            <a:off x="668800" y="1793400"/>
            <a:ext cx="8025300" cy="15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posible obtener todos los valores almacenados en </a:t>
            </a:r>
            <a:r>
              <a:rPr lang="en-GB" sz="19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localStorage o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sessionStorage </a:t>
            </a:r>
            <a:r>
              <a:rPr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un</a:t>
            </a:r>
            <a:r>
              <a:rPr b="1"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bucle</a:t>
            </a:r>
            <a:r>
              <a:rPr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9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Pero no podemos usar </a:t>
            </a:r>
            <a:r>
              <a:rPr b="1"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for...of</a:t>
            </a:r>
            <a:r>
              <a:rPr i="1"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porque no son objetos iterables, ni </a:t>
            </a:r>
            <a:r>
              <a:rPr b="1"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for...in</a:t>
            </a:r>
            <a:r>
              <a:rPr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porque obtenemos otras propiedades del objeto que no son valores almacenados.</a:t>
            </a:r>
            <a:endParaRPr sz="1900">
              <a:solidFill>
                <a:schemeClr val="dk1"/>
              </a:solidFill>
              <a:highlight>
                <a:srgbClr val="EF89D2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42" name="Google Shape;342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9"/>
          <p:cNvSpPr/>
          <p:nvPr/>
        </p:nvSpPr>
        <p:spPr>
          <a:xfrm>
            <a:off x="620150" y="2723750"/>
            <a:ext cx="8134200" cy="1349700"/>
          </a:xfrm>
          <a:prstGeom prst="rect">
            <a:avLst/>
          </a:prstGeom>
          <a:noFill/>
          <a:ln cap="flat" cmpd="sng" w="19050">
            <a:solidFill>
              <a:srgbClr val="E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0"/>
          <p:cNvSpPr txBox="1"/>
          <p:nvPr/>
        </p:nvSpPr>
        <p:spPr>
          <a:xfrm>
            <a:off x="509025" y="884850"/>
            <a:ext cx="8446200" cy="15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bucle a emplear es </a:t>
            </a:r>
            <a:r>
              <a:rPr b="1" lang="en-GB" sz="1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</a:t>
            </a:r>
            <a:r>
              <a:rPr lang="en-GB" sz="19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el método </a:t>
            </a:r>
            <a:r>
              <a:rPr b="1" lang="en-GB" sz="19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key</a:t>
            </a:r>
            <a:r>
              <a:rPr lang="en-GB" sz="19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190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9" name="Google Shape;349;p60"/>
          <p:cNvSpPr txBox="1"/>
          <p:nvPr/>
        </p:nvSpPr>
        <p:spPr>
          <a:xfrm>
            <a:off x="825675" y="2126313"/>
            <a:ext cx="7812900" cy="214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//Ciclo para recorrer las claves almacenadas en el objeto localStorage</a:t>
            </a:r>
            <a:endParaRPr sz="13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length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clave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key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(i);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Clave: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clave);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Valor: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(clave));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0" name="Google Shape;350;p60"/>
          <p:cNvSpPr txBox="1"/>
          <p:nvPr/>
        </p:nvSpPr>
        <p:spPr>
          <a:xfrm>
            <a:off x="1350300" y="307175"/>
            <a:ext cx="6443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RECORRIENDO EL STORAGE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51" name="Google Shape;35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4850" y="4601150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1"/>
          <p:cNvSpPr txBox="1"/>
          <p:nvPr/>
        </p:nvSpPr>
        <p:spPr>
          <a:xfrm>
            <a:off x="646150" y="336225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ELIMINAR DATOS DEL STORAGE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7" name="Google Shape;357;p61"/>
          <p:cNvSpPr txBox="1"/>
          <p:nvPr/>
        </p:nvSpPr>
        <p:spPr>
          <a:xfrm>
            <a:off x="855450" y="1228125"/>
            <a:ext cx="7433100" cy="12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odemos eliminar l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información almacenada en sessionStorage 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 localStorage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usando el </a:t>
            </a:r>
            <a:r>
              <a:rPr b="1"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método</a:t>
            </a:r>
            <a:r>
              <a:rPr b="1"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removeItem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</a:t>
            </a:r>
            <a:r>
              <a:rPr b="1"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clear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:</a:t>
            </a:r>
            <a:endParaRPr sz="200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8" name="Google Shape;358;p61"/>
          <p:cNvSpPr txBox="1"/>
          <p:nvPr/>
        </p:nvSpPr>
        <p:spPr>
          <a:xfrm>
            <a:off x="988375" y="2169776"/>
            <a:ext cx="7259100" cy="2574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bienvenida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¡Hola Code!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removeItem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bienvenida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removeItem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esValido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clear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   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//elimina toda la información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sessionStorage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clear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//elimina toda la información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59" name="Google Shape;35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5700" y="474377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2"/>
          <p:cNvSpPr txBox="1"/>
          <p:nvPr/>
        </p:nvSpPr>
        <p:spPr>
          <a:xfrm>
            <a:off x="1572300" y="2077200"/>
            <a:ext cx="59994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¡VAMOS A PRACTICAR LO VISTO!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65" name="Google Shape;365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0275" y="228143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/>
          <p:nvPr/>
        </p:nvSpPr>
        <p:spPr>
          <a:xfrm>
            <a:off x="2657700" y="2394100"/>
            <a:ext cx="38286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GB" sz="6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 </a:t>
            </a:r>
            <a:endParaRPr b="0" i="0" sz="6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1" lang="en-GB" sz="6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BREAK</a:t>
            </a:r>
            <a:endParaRPr b="0" i="1" sz="6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GB" sz="2100" u="none" cap="none" strike="noStrik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¡5/10 MINUTOS Y VOLVEMOS!</a:t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4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JSON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5"/>
          <p:cNvSpPr txBox="1"/>
          <p:nvPr/>
        </p:nvSpPr>
        <p:spPr>
          <a:xfrm>
            <a:off x="781613" y="530775"/>
            <a:ext cx="7435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400">
                <a:latin typeface="Anton"/>
                <a:ea typeface="Anton"/>
                <a:cs typeface="Anton"/>
                <a:sym typeface="Anton"/>
              </a:rPr>
              <a:t>ALMACENAR OBJETOS EN STORAGE</a:t>
            </a:r>
            <a:endParaRPr i="1" sz="44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2" name="Google Shape;382;p65"/>
          <p:cNvSpPr txBox="1"/>
          <p:nvPr/>
        </p:nvSpPr>
        <p:spPr>
          <a:xfrm>
            <a:off x="3340988" y="1696150"/>
            <a:ext cx="5021400" cy="15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queremos almacenar la información de un objeto en un storage, hay que tener en cuenta que </a:t>
            </a:r>
            <a:r>
              <a:rPr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tanto la clave como el valor se almacenan en </a:t>
            </a:r>
            <a:r>
              <a:rPr b="1"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strings</a:t>
            </a:r>
            <a:r>
              <a:rPr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Ante cualquier otro tipo a guardar, como un número o un objeto, se convierte a </a:t>
            </a:r>
            <a:r>
              <a:rPr b="1"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cadena de texto </a:t>
            </a:r>
            <a:r>
              <a:rPr b="1"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automáticamente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83" name="Google Shape;383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2550" y="47467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6363" y="1908975"/>
            <a:ext cx="2121524" cy="212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6"/>
          <p:cNvSpPr txBox="1"/>
          <p:nvPr/>
        </p:nvSpPr>
        <p:spPr>
          <a:xfrm>
            <a:off x="701100" y="591575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ALMACENAR OBJETOS EN STORAGE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0" name="Google Shape;390;p66"/>
          <p:cNvSpPr txBox="1"/>
          <p:nvPr/>
        </p:nvSpPr>
        <p:spPr>
          <a:xfrm>
            <a:off x="393150" y="1696475"/>
            <a:ext cx="83334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Entonces, al buscar almacenar un objeto sin una transformación previa, </a:t>
            </a:r>
            <a:r>
              <a:rPr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guardamos </a:t>
            </a:r>
            <a:r>
              <a:rPr b="1"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[object Object]</a:t>
            </a:r>
            <a:r>
              <a:rPr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conversión por defecto de objeto a string. Para guardar la información correctamente </a:t>
            </a:r>
            <a:r>
              <a:rPr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hay que transformar el objeto a </a:t>
            </a:r>
            <a:r>
              <a:rPr b="1"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JSON</a:t>
            </a:r>
            <a:r>
              <a:rPr lang="en-GB" sz="18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>
              <a:solidFill>
                <a:schemeClr val="dk1"/>
              </a:solidFill>
              <a:highlight>
                <a:srgbClr val="EF89D2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1" name="Google Shape;391;p66"/>
          <p:cNvSpPr txBox="1"/>
          <p:nvPr/>
        </p:nvSpPr>
        <p:spPr>
          <a:xfrm>
            <a:off x="408825" y="3028475"/>
            <a:ext cx="8477100" cy="989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id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producto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lang="en-GB" sz="11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Se guarda [object Object]</a:t>
            </a:r>
            <a:endParaRPr sz="11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0629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92" name="Google Shape;392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2550" y="4625150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7"/>
          <p:cNvSpPr txBox="1"/>
          <p:nvPr/>
        </p:nvSpPr>
        <p:spPr>
          <a:xfrm>
            <a:off x="331650" y="997075"/>
            <a:ext cx="8480700" cy="10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Dado que </a:t>
            </a:r>
            <a:r>
              <a:rPr b="1" lang="en-GB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localStorage </a:t>
            </a:r>
            <a:r>
              <a:rPr lang="en-GB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1"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sessionStorage 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son</a:t>
            </a:r>
            <a:r>
              <a:rPr lang="en-GB" sz="16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objetos globales, es posible crear y acceder a las claves como si fueran propiedades. </a:t>
            </a:r>
            <a:r>
              <a:rPr lang="en-GB" sz="16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Pero esto no es recomendable,</a:t>
            </a:r>
            <a:r>
              <a:rPr lang="en-GB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porque hay eventos asociados a la modificación del storage cuando se emplea </a:t>
            </a:r>
            <a:r>
              <a:rPr b="1" lang="en-GB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getItem </a:t>
            </a:r>
            <a:r>
              <a:rPr lang="en-GB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 </a:t>
            </a:r>
            <a:r>
              <a:rPr b="1" lang="en-GB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setItem</a:t>
            </a:r>
            <a:r>
              <a:rPr lang="en-GB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8" name="Google Shape;398;p67"/>
          <p:cNvSpPr txBox="1"/>
          <p:nvPr/>
        </p:nvSpPr>
        <p:spPr>
          <a:xfrm>
            <a:off x="331650" y="2198075"/>
            <a:ext cx="8480700" cy="2841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//Guarda una clave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.numeroPrueba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//Leer una clave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.numeroPrueba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5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clave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toString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	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//toString método reservado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[clave]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//No se guarda este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dato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9" name="Google Shape;399;p67"/>
          <p:cNvSpPr txBox="1"/>
          <p:nvPr/>
        </p:nvSpPr>
        <p:spPr>
          <a:xfrm>
            <a:off x="1350300" y="260825"/>
            <a:ext cx="64434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ACCESO TIPO OBJETO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00" name="Google Shape;400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2350" y="478207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/>
          <p:nvPr/>
        </p:nvSpPr>
        <p:spPr>
          <a:xfrm>
            <a:off x="2022750" y="2009038"/>
            <a:ext cx="50355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STORAGE Y JSON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61" name="Google Shape;161;p41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41"/>
          <p:cNvSpPr txBox="1"/>
          <p:nvPr/>
        </p:nvSpPr>
        <p:spPr>
          <a:xfrm>
            <a:off x="1631850" y="1643300"/>
            <a:ext cx="58803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GB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Clase </a:t>
            </a:r>
            <a:r>
              <a:rPr b="1" lang="en-GB" sz="2000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</a:t>
            </a:r>
            <a:r>
              <a:rPr b="1" i="0" lang="en-GB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0" i="0" lang="en-GB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endParaRPr b="0" i="0" sz="1400" u="none" cap="none" strike="noStrike"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8"/>
          <p:cNvSpPr txBox="1"/>
          <p:nvPr/>
        </p:nvSpPr>
        <p:spPr>
          <a:xfrm>
            <a:off x="852150" y="2209325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06" name="Google Shape;406;p68"/>
          <p:cNvSpPr txBox="1"/>
          <p:nvPr/>
        </p:nvSpPr>
        <p:spPr>
          <a:xfrm>
            <a:off x="1990150" y="765850"/>
            <a:ext cx="5304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¿QUÉ ES JSON?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7" name="Google Shape;407;p68"/>
          <p:cNvSpPr txBox="1"/>
          <p:nvPr/>
        </p:nvSpPr>
        <p:spPr>
          <a:xfrm>
            <a:off x="1130675" y="1106450"/>
            <a:ext cx="7257900" cy="3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Object Notation (JSON) es un </a:t>
            </a:r>
            <a:r>
              <a:rPr b="1" lang="en-GB" sz="2000">
                <a:latin typeface="Helvetica Neue"/>
                <a:ea typeface="Helvetica Neue"/>
                <a:cs typeface="Helvetica Neue"/>
                <a:sym typeface="Helvetica Neue"/>
              </a:rPr>
              <a:t>formato basado en texto plano</a:t>
            </a:r>
            <a:r>
              <a:rPr lang="en-GB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, para representar datos estructurados con la sintaxis de objetos de JavaScript. Es comúnmente utilizado para enviar y almacenar datos en aplicaciones web.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08" name="Google Shape;408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9"/>
          <p:cNvSpPr txBox="1"/>
          <p:nvPr/>
        </p:nvSpPr>
        <p:spPr>
          <a:xfrm>
            <a:off x="852150" y="2209325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4" name="Google Shape;414;p69"/>
          <p:cNvSpPr txBox="1"/>
          <p:nvPr/>
        </p:nvSpPr>
        <p:spPr>
          <a:xfrm>
            <a:off x="2050950" y="790175"/>
            <a:ext cx="53043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¿QUÉ ES JSON?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5" name="Google Shape;415;p69"/>
          <p:cNvSpPr txBox="1"/>
          <p:nvPr/>
        </p:nvSpPr>
        <p:spPr>
          <a:xfrm>
            <a:off x="1130675" y="1106450"/>
            <a:ext cx="7257900" cy="3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Aunque es muy parecido (casi similar) a la sintaxis de JavaScript, puede ser utilizado independientemente de JavaScript, y muchos entornos de programación poseen la capacidad de leer (convertir; parsear) y generar JSON.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latin typeface="Helvetica Neue"/>
                <a:ea typeface="Helvetica Neue"/>
                <a:cs typeface="Helvetica Neue"/>
                <a:sym typeface="Helvetica Neue"/>
              </a:rPr>
              <a:t>JSON es un string con un formato específico.</a:t>
            </a:r>
            <a:endParaRPr b="1"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16" name="Google Shape;416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1400" scaled="0"/>
        </a:grad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70"/>
          <p:cNvSpPr txBox="1"/>
          <p:nvPr/>
        </p:nvSpPr>
        <p:spPr>
          <a:xfrm>
            <a:off x="713250" y="1807525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300">
                <a:latin typeface="Anton"/>
                <a:ea typeface="Anton"/>
                <a:cs typeface="Anton"/>
                <a:sym typeface="Anton"/>
              </a:rPr>
              <a:t>CONVERSIÓN DE OBJETOS Y ALMACENAMIENTO</a:t>
            </a:r>
            <a:endParaRPr i="1" sz="43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22" name="Google Shape;422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71"/>
          <p:cNvSpPr txBox="1"/>
          <p:nvPr/>
        </p:nvSpPr>
        <p:spPr>
          <a:xfrm>
            <a:off x="621850" y="904925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CONVERSIONES DE/HACIA JSON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8" name="Google Shape;428;p71"/>
          <p:cNvSpPr txBox="1"/>
          <p:nvPr/>
        </p:nvSpPr>
        <p:spPr>
          <a:xfrm>
            <a:off x="492450" y="2039950"/>
            <a:ext cx="8159100" cy="18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Cuando sea necesario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enviar un objeto Javascript al servidor o almacenarlo en storage,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 necesario convertirlo a un JSON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(una cadena) antes de ser enviado.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29" name="Google Shape;429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72"/>
          <p:cNvSpPr txBox="1"/>
          <p:nvPr/>
        </p:nvSpPr>
        <p:spPr>
          <a:xfrm>
            <a:off x="609675" y="515825"/>
            <a:ext cx="77175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CONVERSIONES DE/HACIA JSON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5" name="Google Shape;435;p72"/>
          <p:cNvSpPr txBox="1"/>
          <p:nvPr/>
        </p:nvSpPr>
        <p:spPr>
          <a:xfrm>
            <a:off x="492450" y="1416775"/>
            <a:ext cx="8159100" cy="14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Cuando sea necesario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enviar un objeto Javascript al servidor o almacenarlo en storage, </a:t>
            </a:r>
            <a:r>
              <a:rPr lang="en-GB" sz="18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 necesario convertirlo a un JSON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(una cadena) antes de ser enviado.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eso usamos los siguientes métodos: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36" name="Google Shape;43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7" name="Google Shape;437;p72"/>
          <p:cNvCxnSpPr/>
          <p:nvPr/>
        </p:nvCxnSpPr>
        <p:spPr>
          <a:xfrm flipH="1" rot="10800000">
            <a:off x="3745465" y="2959271"/>
            <a:ext cx="900" cy="20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8" name="Google Shape;438;p72"/>
          <p:cNvSpPr/>
          <p:nvPr/>
        </p:nvSpPr>
        <p:spPr>
          <a:xfrm>
            <a:off x="3052725" y="3163571"/>
            <a:ext cx="1359000" cy="2364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stringify</a:t>
            </a:r>
            <a:endParaRPr b="1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9" name="Google Shape;439;p72"/>
          <p:cNvSpPr/>
          <p:nvPr/>
        </p:nvSpPr>
        <p:spPr>
          <a:xfrm>
            <a:off x="4597850" y="3163580"/>
            <a:ext cx="1359000" cy="2364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parse</a:t>
            </a:r>
            <a:endParaRPr b="1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40" name="Google Shape;440;p72"/>
          <p:cNvCxnSpPr/>
          <p:nvPr/>
        </p:nvCxnSpPr>
        <p:spPr>
          <a:xfrm>
            <a:off x="3745477" y="2959048"/>
            <a:ext cx="156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1" name="Google Shape;441;p72"/>
          <p:cNvCxnSpPr/>
          <p:nvPr/>
        </p:nvCxnSpPr>
        <p:spPr>
          <a:xfrm flipH="1" rot="10800000">
            <a:off x="5311466" y="2959271"/>
            <a:ext cx="900" cy="20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72"/>
          <p:cNvCxnSpPr/>
          <p:nvPr/>
        </p:nvCxnSpPr>
        <p:spPr>
          <a:xfrm flipH="1" rot="10800000">
            <a:off x="3745215" y="3415971"/>
            <a:ext cx="900" cy="20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72"/>
          <p:cNvCxnSpPr/>
          <p:nvPr/>
        </p:nvCxnSpPr>
        <p:spPr>
          <a:xfrm flipH="1" rot="10800000">
            <a:off x="5311216" y="3415971"/>
            <a:ext cx="900" cy="20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4" name="Google Shape;444;p72"/>
          <p:cNvSpPr/>
          <p:nvPr/>
        </p:nvSpPr>
        <p:spPr>
          <a:xfrm>
            <a:off x="528825" y="3636275"/>
            <a:ext cx="3849300" cy="4989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acepta un objeto como parámetro, y devuelve la forma de texto JSON equivalente.</a:t>
            </a:r>
            <a:endParaRPr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5" name="Google Shape;445;p72"/>
          <p:cNvSpPr/>
          <p:nvPr/>
        </p:nvSpPr>
        <p:spPr>
          <a:xfrm>
            <a:off x="4905154" y="3636294"/>
            <a:ext cx="3849300" cy="4989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recibe un texto JSON como parámetro, y devuelve el objeto JavaScript correspondiente.</a:t>
            </a:r>
            <a:endParaRPr b="1" i="0" sz="1100" u="none" cap="none" strike="noStrike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3"/>
          <p:cNvSpPr txBox="1"/>
          <p:nvPr/>
        </p:nvSpPr>
        <p:spPr>
          <a:xfrm>
            <a:off x="678450" y="165100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STRINGIFY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1" name="Google Shape;451;p73"/>
          <p:cNvSpPr txBox="1"/>
          <p:nvPr/>
        </p:nvSpPr>
        <p:spPr>
          <a:xfrm>
            <a:off x="678450" y="960000"/>
            <a:ext cx="7717500" cy="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</a:t>
            </a:r>
            <a:r>
              <a:rPr b="1" lang="en-GB" sz="1800">
                <a:solidFill>
                  <a:srgbClr val="3CEFAB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18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JSON.stringify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transformar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objeto JavaScript a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string en formato JSON. 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2" name="Google Shape;452;p73"/>
          <p:cNvSpPr txBox="1"/>
          <p:nvPr/>
        </p:nvSpPr>
        <p:spPr>
          <a:xfrm>
            <a:off x="1003275" y="1839925"/>
            <a:ext cx="7282800" cy="315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id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producto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{"id":2,"producto":"Arroz"}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object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  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string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Se guarda {"id":2,"producto":"Arroz"}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53" name="Google Shape;453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4"/>
          <p:cNvSpPr txBox="1"/>
          <p:nvPr/>
        </p:nvSpPr>
        <p:spPr>
          <a:xfrm>
            <a:off x="678450" y="84350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PARSE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9" name="Google Shape;459;p74"/>
          <p:cNvSpPr txBox="1"/>
          <p:nvPr/>
        </p:nvSpPr>
        <p:spPr>
          <a:xfrm>
            <a:off x="678450" y="782750"/>
            <a:ext cx="77175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 </a:t>
            </a:r>
            <a:r>
              <a:rPr b="1" lang="en-GB" sz="18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JSON.parse</a:t>
            </a:r>
            <a:r>
              <a:rPr lang="en-GB" sz="1800">
                <a:solidFill>
                  <a:srgbClr val="3CEFAB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podemos transformar </a:t>
            </a: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string en formato JSON a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objeto JavaScript. 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0" name="Google Shape;460;p74"/>
          <p:cNvSpPr txBox="1"/>
          <p:nvPr/>
        </p:nvSpPr>
        <p:spPr>
          <a:xfrm>
            <a:off x="427900" y="1605800"/>
            <a:ext cx="8215800" cy="3448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{"id":2,"producto":"Arroz"}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parse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enJSON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   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string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object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.producto);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Arroz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producto2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parse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producto1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producto2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.id);  </a:t>
            </a: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2    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61" name="Google Shape;461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9400" y="4772350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"/>
          <p:cNvSpPr txBox="1"/>
          <p:nvPr/>
        </p:nvSpPr>
        <p:spPr>
          <a:xfrm>
            <a:off x="678450" y="84350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900">
                <a:latin typeface="Anton"/>
                <a:ea typeface="Anton"/>
                <a:cs typeface="Anton"/>
                <a:sym typeface="Anton"/>
              </a:rPr>
              <a:t>EJEMPLO APLICADO: ALMACENAR </a:t>
            </a:r>
            <a:r>
              <a:rPr i="1" lang="en-GB" sz="2900">
                <a:latin typeface="Anton"/>
                <a:ea typeface="Anton"/>
                <a:cs typeface="Anton"/>
                <a:sym typeface="Anton"/>
              </a:rPr>
              <a:t>ARRAY</a:t>
            </a:r>
            <a:r>
              <a:rPr i="1" lang="en-GB" sz="2900">
                <a:latin typeface="Anton"/>
                <a:ea typeface="Anton"/>
                <a:cs typeface="Anton"/>
                <a:sym typeface="Anton"/>
              </a:rPr>
              <a:t> DE OBJETOS</a:t>
            </a:r>
            <a:endParaRPr i="1" sz="29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7" name="Google Shape;467;p75"/>
          <p:cNvSpPr txBox="1"/>
          <p:nvPr/>
        </p:nvSpPr>
        <p:spPr>
          <a:xfrm>
            <a:off x="80750" y="806400"/>
            <a:ext cx="8979000" cy="420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[{ id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producto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Arroz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precio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125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},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 id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producto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Fideo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precio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70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},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 id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producto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Pan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, precio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  id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 producto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Flan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, precio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}];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guardarLocal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clave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setItem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clave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};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Almacenar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producto por producto</a:t>
            </a:r>
            <a:endParaRPr sz="14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guardarLocal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.id,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o almacenar array completo</a:t>
            </a:r>
            <a:endParaRPr sz="14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guardarLocal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listaProductos</a:t>
            </a:r>
            <a:r>
              <a:rPr lang="en-GB" sz="14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68" name="Google Shape;468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4000" y="48128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6"/>
          <p:cNvSpPr txBox="1"/>
          <p:nvPr/>
        </p:nvSpPr>
        <p:spPr>
          <a:xfrm>
            <a:off x="678450" y="84350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900">
                <a:latin typeface="Anton"/>
                <a:ea typeface="Anton"/>
                <a:cs typeface="Anton"/>
                <a:sym typeface="Anton"/>
              </a:rPr>
              <a:t>EJEMPLO APLICADO: OBTENER ARRAY ALMACENADO</a:t>
            </a:r>
            <a:endParaRPr i="1" sz="29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4" name="Google Shape;474;p76"/>
          <p:cNvSpPr txBox="1"/>
          <p:nvPr/>
        </p:nvSpPr>
        <p:spPr>
          <a:xfrm>
            <a:off x="80750" y="806400"/>
            <a:ext cx="8979000" cy="420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constructor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0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obj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.nombre  </a:t>
            </a: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0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obj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.producto.</a:t>
            </a:r>
            <a:r>
              <a:rPr lang="en-GB" sz="10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toUpperCase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.precio  </a:t>
            </a: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parseFloat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0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obj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.precio);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sumaIva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.precio </a:t>
            </a: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.precio </a:t>
            </a: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1.21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//Obtenemos el listado de productos almacenado</a:t>
            </a:r>
            <a:endParaRPr sz="10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almacenados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parse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0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05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listaProductos</a:t>
            </a:r>
            <a:r>
              <a:rPr lang="en-GB" sz="105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[];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//Iteramos almacenados con for...of para </a:t>
            </a:r>
            <a:r>
              <a:rPr lang="en-GB" sz="10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transformar</a:t>
            </a:r>
            <a:r>
              <a:rPr lang="en-GB" sz="10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todos sus objetos a tipo producto.</a:t>
            </a:r>
            <a:endParaRPr sz="10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objeto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almacenados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push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objeto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//Ahora tenemos objetos productos y podemos usar sus métodos</a:t>
            </a:r>
            <a:endParaRPr sz="10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productos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0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producto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0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sumaIva</a:t>
            </a:r>
            <a:r>
              <a:rPr lang="en-GB" sz="10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75" name="Google Shape;475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4000" y="48128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7"/>
          <p:cNvSpPr txBox="1"/>
          <p:nvPr/>
        </p:nvSpPr>
        <p:spPr>
          <a:xfrm>
            <a:off x="601975" y="552325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RECUPERAR DATOS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1" name="Google Shape;481;p77"/>
          <p:cNvSpPr txBox="1"/>
          <p:nvPr/>
        </p:nvSpPr>
        <p:spPr>
          <a:xfrm>
            <a:off x="557725" y="1541425"/>
            <a:ext cx="7806000" cy="29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Muchas veces usamos el Storage para recuperar datos relacionados a la última navegación del usuario. Por ejemplo, su última sesión de login o el último estado de su carrito de compras.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esto, </a:t>
            </a:r>
            <a:r>
              <a:rPr lang="en-GB" sz="22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pensamos en inicializar las variables de la app consultando el Storage en el momento de inicio</a:t>
            </a:r>
            <a:r>
              <a:rPr lang="en-GB" sz="22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200">
              <a:solidFill>
                <a:schemeClr val="dk1"/>
              </a:solidFill>
              <a:highlight>
                <a:srgbClr val="EF89D2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82" name="Google Shape;482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2"/>
          <p:cNvSpPr txBox="1"/>
          <p:nvPr/>
        </p:nvSpPr>
        <p:spPr>
          <a:xfrm>
            <a:off x="196487" y="-23325"/>
            <a:ext cx="8423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GLOSARIO: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n-GB" sz="2000">
                <a:latin typeface="Anton"/>
                <a:ea typeface="Anton"/>
                <a:cs typeface="Anton"/>
                <a:sym typeface="Anton"/>
              </a:rPr>
              <a:t>Clase 9</a:t>
            </a:r>
            <a:endParaRPr i="1" sz="2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68" name="Google Shape;16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42"/>
          <p:cNvSpPr txBox="1"/>
          <p:nvPr/>
        </p:nvSpPr>
        <p:spPr>
          <a:xfrm>
            <a:off x="483500" y="1009175"/>
            <a:ext cx="39807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5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Evento: </a:t>
            </a:r>
            <a:r>
              <a:rPr lang="en-GB" sz="125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la manera que tenemos en Javascript de controlar las acciones de los usuarios, y definir un comportamiento de la página o aplicación cuando se produzcan. Hay </a:t>
            </a:r>
            <a:r>
              <a:rPr lang="en-GB" sz="1250">
                <a:latin typeface="Helvetica Neue Light"/>
                <a:ea typeface="Helvetica Neue Light"/>
                <a:cs typeface="Helvetica Neue Light"/>
                <a:sym typeface="Helvetica Neue Light"/>
              </a:rPr>
              <a:t>distintos tipos de eventos:</a:t>
            </a:r>
            <a:endParaRPr sz="125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50"/>
              <a:buFont typeface="Helvetica Neue Light"/>
              <a:buChar char="●"/>
            </a:pPr>
            <a:r>
              <a:rPr lang="en-GB" sz="1250">
                <a:latin typeface="Helvetica Neue Light"/>
                <a:ea typeface="Helvetica Neue Light"/>
                <a:cs typeface="Helvetica Neue Light"/>
                <a:sym typeface="Helvetica Neue Light"/>
              </a:rPr>
              <a:t>Eventos de mouse</a:t>
            </a:r>
            <a:endParaRPr sz="125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50"/>
              <a:buFont typeface="Helvetica Neue Light"/>
              <a:buChar char="●"/>
            </a:pPr>
            <a:r>
              <a:rPr lang="en-GB" sz="1250">
                <a:latin typeface="Helvetica Neue Light"/>
                <a:ea typeface="Helvetica Neue Light"/>
                <a:cs typeface="Helvetica Neue Light"/>
                <a:sym typeface="Helvetica Neue Light"/>
              </a:rPr>
              <a:t>Eventos de teclado</a:t>
            </a:r>
            <a:endParaRPr sz="125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50"/>
              <a:buFont typeface="Helvetica Neue Light"/>
              <a:buChar char="●"/>
            </a:pPr>
            <a:r>
              <a:rPr lang="en-GB" sz="1250">
                <a:latin typeface="Helvetica Neue Light"/>
                <a:ea typeface="Helvetica Neue Light"/>
                <a:cs typeface="Helvetica Neue Light"/>
                <a:sym typeface="Helvetica Neue Light"/>
              </a:rPr>
              <a:t>Evento change</a:t>
            </a:r>
            <a:endParaRPr sz="125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50"/>
              <a:buFont typeface="Helvetica Neue Light"/>
              <a:buChar char="●"/>
            </a:pPr>
            <a:r>
              <a:rPr lang="en-GB" sz="1250">
                <a:latin typeface="Helvetica Neue Light"/>
                <a:ea typeface="Helvetica Neue Light"/>
                <a:cs typeface="Helvetica Neue Light"/>
                <a:sym typeface="Helvetica Neue Light"/>
              </a:rPr>
              <a:t>Evento submit</a:t>
            </a:r>
            <a:endParaRPr sz="125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8"/>
          <p:cNvSpPr txBox="1"/>
          <p:nvPr/>
        </p:nvSpPr>
        <p:spPr>
          <a:xfrm>
            <a:off x="678450" y="84350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900">
                <a:latin typeface="Anton"/>
                <a:ea typeface="Anton"/>
                <a:cs typeface="Anton"/>
                <a:sym typeface="Anton"/>
              </a:rPr>
              <a:t>EJEMPLO APLICADO: RECUPERAR ESTADOS PREVIOS</a:t>
            </a:r>
            <a:endParaRPr i="1" sz="29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88" name="Google Shape;488;p78"/>
          <p:cNvSpPr txBox="1"/>
          <p:nvPr/>
        </p:nvSpPr>
        <p:spPr>
          <a:xfrm>
            <a:off x="80750" y="806400"/>
            <a:ext cx="8979000" cy="3655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usuario;</a:t>
            </a:r>
            <a:endParaRPr sz="145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usuarioEnLS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‘usuario’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Si había algo almacenado, lo recupero. Si no le pido un ingreso</a:t>
            </a:r>
            <a:endParaRPr sz="14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usuarioEnLS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usuarioEnLS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 else </a:t>
            </a:r>
            <a:r>
              <a:rPr lang="en-GB" sz="14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45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usuario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prompt(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‘Ingrese su nombre de usuario’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89" name="Google Shape;489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4000" y="48128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/>
          <p:nvPr/>
        </p:nvSpPr>
        <p:spPr>
          <a:xfrm>
            <a:off x="678450" y="84350"/>
            <a:ext cx="7717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900">
                <a:latin typeface="Anton"/>
                <a:ea typeface="Anton"/>
                <a:cs typeface="Anton"/>
                <a:sym typeface="Anton"/>
              </a:rPr>
              <a:t>EJEMPLO APLICADO: RECUPERAR ESTADOS PREVIOS</a:t>
            </a:r>
            <a:endParaRPr i="1" sz="29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95" name="Google Shape;495;p79"/>
          <p:cNvSpPr txBox="1"/>
          <p:nvPr/>
        </p:nvSpPr>
        <p:spPr>
          <a:xfrm>
            <a:off x="80750" y="806400"/>
            <a:ext cx="8979000" cy="3655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 sz="145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[]</a:t>
            </a:r>
            <a:endParaRPr sz="145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carritoEnLS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localStorage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getItem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‘carrito’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45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Inicializo mi app con </a:t>
            </a:r>
            <a:r>
              <a:rPr i="1"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carrito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como array vacío o con el registro que haya quedado en LS</a:t>
            </a:r>
            <a:endParaRPr sz="14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carritoEnLS 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carritoEnLS 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Función que renderizaría el carrito</a:t>
            </a:r>
            <a:endParaRPr sz="145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1450">
                <a:solidFill>
                  <a:srgbClr val="EEFF41"/>
                </a:solidFill>
                <a:latin typeface="Courier New"/>
                <a:ea typeface="Courier New"/>
                <a:cs typeface="Courier New"/>
                <a:sym typeface="Courier New"/>
              </a:rPr>
              <a:t>renderCarrito(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carrito </a:t>
            </a:r>
            <a:r>
              <a:rPr i="1" lang="en-GB" sz="1450">
                <a:solidFill>
                  <a:srgbClr val="EEFF41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 i="1" sz="1450">
              <a:solidFill>
                <a:srgbClr val="EEFF4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96" name="Google Shape;496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4000" y="48128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80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¡VAMOS A PRACTICAR LO VISTO!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02" name="Google Shape;502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8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0275" y="228143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1"/>
          <p:cNvSpPr txBox="1"/>
          <p:nvPr/>
        </p:nvSpPr>
        <p:spPr>
          <a:xfrm>
            <a:off x="607675" y="486375"/>
            <a:ext cx="7928400" cy="8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JSON: OTROS PUNTOS A TENER EN CUENTA</a:t>
            </a:r>
            <a:endParaRPr sz="34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09" name="Google Shape;509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0" name="Google Shape;510;p81"/>
          <p:cNvCxnSpPr/>
          <p:nvPr/>
        </p:nvCxnSpPr>
        <p:spPr>
          <a:xfrm flipH="1" rot="10800000">
            <a:off x="1508888" y="1676064"/>
            <a:ext cx="1200" cy="285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1" name="Google Shape;511;p81"/>
          <p:cNvCxnSpPr/>
          <p:nvPr/>
        </p:nvCxnSpPr>
        <p:spPr>
          <a:xfrm flipH="1" rot="10800000">
            <a:off x="3577208" y="1676064"/>
            <a:ext cx="1200" cy="285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81"/>
          <p:cNvCxnSpPr/>
          <p:nvPr/>
        </p:nvCxnSpPr>
        <p:spPr>
          <a:xfrm flipH="1" rot="10800000">
            <a:off x="7650428" y="1676064"/>
            <a:ext cx="1200" cy="285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3" name="Google Shape;513;p81"/>
          <p:cNvSpPr/>
          <p:nvPr/>
        </p:nvSpPr>
        <p:spPr>
          <a:xfrm>
            <a:off x="607675" y="2001294"/>
            <a:ext cx="1804200" cy="2181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Las datos en formato JSON se pueden almacenar en archivos externos </a:t>
            </a:r>
            <a:r>
              <a:rPr b="1" lang="en-GB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.json</a:t>
            </a:r>
            <a:r>
              <a:rPr lang="en-GB" sz="11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Exemplo: datos.json</a:t>
            </a:r>
            <a:endParaRPr sz="11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4" name="Google Shape;514;p81"/>
          <p:cNvSpPr/>
          <p:nvPr/>
        </p:nvSpPr>
        <p:spPr>
          <a:xfrm>
            <a:off x="2658800" y="2001292"/>
            <a:ext cx="1804200" cy="2181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JSON es sólo un formato de datos -  contiene sólo </a:t>
            </a:r>
            <a:r>
              <a:rPr b="1" lang="en-GB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propiedades</a:t>
            </a:r>
            <a:r>
              <a:rPr lang="en-GB" sz="11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no métodos.</a:t>
            </a:r>
            <a:endParaRPr sz="11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5" name="Google Shape;515;p81"/>
          <p:cNvSpPr/>
          <p:nvPr/>
        </p:nvSpPr>
        <p:spPr>
          <a:xfrm>
            <a:off x="4709934" y="2001277"/>
            <a:ext cx="1804200" cy="2181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 coma o dos puntos mal ubicados pueden producir que un archivo JSON no funcione. Se debe ser cuidadoso para validar cualquier dato que se quiera utilizar. </a:t>
            </a:r>
            <a:r>
              <a:rPr lang="en-GB" sz="1100" u="sng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https://jsonformatter.curiousconcept.com/</a:t>
            </a:r>
            <a:endParaRPr sz="11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6" name="Google Shape;516;p81"/>
          <p:cNvSpPr/>
          <p:nvPr/>
        </p:nvSpPr>
        <p:spPr>
          <a:xfrm>
            <a:off x="6732124" y="2001345"/>
            <a:ext cx="1804200" cy="21816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diferencia del código JavaScript en que las propiedades del objeto pueden no estar entre comillas, en JSON sólo las cadenas entre comillas pueden ser utilizadas como propiedades.</a:t>
            </a:r>
            <a:endParaRPr sz="11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1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17" name="Google Shape;517;p81"/>
          <p:cNvCxnSpPr/>
          <p:nvPr/>
        </p:nvCxnSpPr>
        <p:spPr>
          <a:xfrm flipH="1" rot="10800000">
            <a:off x="5645503" y="1676064"/>
            <a:ext cx="1200" cy="285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8" name="Google Shape;518;p81"/>
          <p:cNvCxnSpPr/>
          <p:nvPr/>
        </p:nvCxnSpPr>
        <p:spPr>
          <a:xfrm>
            <a:off x="1510100" y="1672969"/>
            <a:ext cx="612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2"/>
          <p:cNvSpPr txBox="1"/>
          <p:nvPr/>
        </p:nvSpPr>
        <p:spPr>
          <a:xfrm>
            <a:off x="1780913" y="313850"/>
            <a:ext cx="57165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¡HANDS 0N!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24" name="Google Shape;524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4300" y="1123875"/>
            <a:ext cx="3535750" cy="353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3"/>
          <p:cNvSpPr txBox="1"/>
          <p:nvPr/>
        </p:nvSpPr>
        <p:spPr>
          <a:xfrm>
            <a:off x="852188" y="1479900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000">
                <a:solidFill>
                  <a:srgbClr val="EEFF41"/>
                </a:solidFill>
                <a:latin typeface="Anton"/>
                <a:ea typeface="Anton"/>
                <a:cs typeface="Anton"/>
                <a:sym typeface="Anton"/>
              </a:rPr>
              <a:t>ACTIVIDAD EN CLASE</a:t>
            </a:r>
            <a:endParaRPr i="1" sz="3000">
              <a:solidFill>
                <a:srgbClr val="EEFF4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¡Llevemos lo visto hasta el momento a la acción!</a:t>
            </a:r>
            <a:endParaRPr i="1" sz="18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Les proponemos que en salas de zoom lideradas por su tutor/a puedan realizar la siguiente actividad.</a:t>
            </a:r>
            <a:endParaRPr i="1" sz="18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Tiempo estimado </a:t>
            </a:r>
            <a:r>
              <a:rPr b="1" i="1" lang="en-GB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25/30</a:t>
            </a:r>
            <a:r>
              <a:rPr b="1" i="1" lang="en-GB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minutos</a:t>
            </a:r>
            <a:endParaRPr b="1" i="1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31" name="Google Shape;531;p8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25" y="42162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84"/>
          <p:cNvSpPr txBox="1"/>
          <p:nvPr/>
        </p:nvSpPr>
        <p:spPr>
          <a:xfrm>
            <a:off x="809550" y="2556000"/>
            <a:ext cx="7524900" cy="21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EJERCITAR JSON Y STORAGE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Realiza un algoritmo que almacene información en Storage y guarde un array de objetos en formato JSON.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37" name="Google Shape;537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904849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85"/>
          <p:cNvSpPr txBox="1"/>
          <p:nvPr/>
        </p:nvSpPr>
        <p:spPr>
          <a:xfrm>
            <a:off x="2183550" y="433800"/>
            <a:ext cx="47769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i="1" lang="en-GB" sz="2600">
                <a:latin typeface="Anton"/>
                <a:ea typeface="Anton"/>
                <a:cs typeface="Anton"/>
                <a:sym typeface="Anton"/>
              </a:rPr>
              <a:t>¡A PRACTICAR!</a:t>
            </a:r>
            <a:endParaRPr b="0" i="1" sz="2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44" name="Google Shape;544;p85"/>
          <p:cNvSpPr txBox="1"/>
          <p:nvPr/>
        </p:nvSpPr>
        <p:spPr>
          <a:xfrm>
            <a:off x="938100" y="2375225"/>
            <a:ext cx="7267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Deberá cumplir los siguientes requisitos: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-"/>
            </a:pP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Almacenar en Storage información ingresada por el usuario. Puede ser un texto, números, o combinación. Luego mostrarla mediante alert o console.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-"/>
            </a:pP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Declarar un array de objetos (literales, con funciòn constructora o con clases) y almacenar el array en formato JSON en el storage.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Cuentas con 25/30 minutos para hacer la actividad.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45" name="Google Shape;545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26575" y="72975"/>
            <a:ext cx="632300" cy="63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6"/>
          <p:cNvSpPr txBox="1"/>
          <p:nvPr/>
        </p:nvSpPr>
        <p:spPr>
          <a:xfrm>
            <a:off x="852188" y="1479900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000">
                <a:solidFill>
                  <a:srgbClr val="EEFF41"/>
                </a:solidFill>
                <a:latin typeface="Anton"/>
                <a:ea typeface="Anton"/>
                <a:cs typeface="Anton"/>
                <a:sym typeface="Anton"/>
              </a:rPr>
              <a:t>ACTIVIDAD EN CLASE</a:t>
            </a:r>
            <a:endParaRPr i="1" sz="3000">
              <a:solidFill>
                <a:srgbClr val="EEFF4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Puesta en común del ejercicio</a:t>
            </a:r>
            <a:endParaRPr i="1" sz="18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52" name="Google Shape;552;p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25" y="421625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7"/>
          <p:cNvSpPr txBox="1"/>
          <p:nvPr/>
        </p:nvSpPr>
        <p:spPr>
          <a:xfrm>
            <a:off x="780612" y="639900"/>
            <a:ext cx="75828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PREPARÁNDONOS PARA LA PRE-ENTREGA Nº 2</a:t>
            </a:r>
            <a:endParaRPr i="1" sz="3000">
              <a:solidFill>
                <a:srgbClr val="E0FF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 la clase 11 tendremos  el cierre del tercer módulo y se entregarán las consignas de la </a:t>
            </a:r>
            <a:r>
              <a:rPr b="1" i="1" lang="en-GB" sz="2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segunda pre-entrega</a:t>
            </a:r>
            <a:r>
              <a:rPr i="1" lang="en-GB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curso. La misma, incluirá</a:t>
            </a:r>
            <a:r>
              <a:rPr i="1" lang="en-GB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temas vistos en las clases </a:t>
            </a:r>
            <a:r>
              <a:rPr i="1" lang="en-GB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8, 9, 10.</a:t>
            </a:r>
            <a:endParaRPr i="1" sz="2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58" name="Google Shape;558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9388" y="2757549"/>
            <a:ext cx="3145225" cy="1838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43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n-GB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DE LA CLASE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76" name="Google Shape;176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43"/>
          <p:cNvSpPr txBox="1"/>
          <p:nvPr/>
        </p:nvSpPr>
        <p:spPr>
          <a:xfrm>
            <a:off x="3979775" y="1134750"/>
            <a:ext cx="46248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Definir </a:t>
            </a:r>
            <a:r>
              <a:rPr b="1" lang="en-GB" sz="1800">
                <a:latin typeface="Helvetica Neue"/>
                <a:ea typeface="Helvetica Neue"/>
                <a:cs typeface="Helvetica Neue"/>
                <a:sym typeface="Helvetica Neue"/>
              </a:rPr>
              <a:t>Storage</a:t>
            </a: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Identificar y diferenciar </a:t>
            </a:r>
            <a:r>
              <a:rPr b="1" lang="en-GB" sz="1800">
                <a:latin typeface="Helvetica Neue"/>
                <a:ea typeface="Helvetica Neue"/>
                <a:cs typeface="Helvetica Neue"/>
                <a:sym typeface="Helvetica Neue"/>
              </a:rPr>
              <a:t>localStorage </a:t>
            </a: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b="1" lang="en-GB" sz="1800">
                <a:latin typeface="Helvetica Neue"/>
                <a:ea typeface="Helvetica Neue"/>
                <a:cs typeface="Helvetica Neue"/>
                <a:sym typeface="Helvetica Neue"/>
              </a:rPr>
              <a:t>sessionStorage</a:t>
            </a: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Definir </a:t>
            </a:r>
            <a:r>
              <a:rPr b="1" lang="en-GB" sz="1800">
                <a:latin typeface="Helvetica Neue"/>
                <a:ea typeface="Helvetica Neue"/>
                <a:cs typeface="Helvetica Neue"/>
                <a:sym typeface="Helvetica Neue"/>
              </a:rPr>
              <a:t>JSON </a:t>
            </a: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y entender su alcance y utilidad en cada situación.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" name="Google Shape;563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88"/>
          <p:cNvSpPr txBox="1"/>
          <p:nvPr/>
        </p:nvSpPr>
        <p:spPr>
          <a:xfrm>
            <a:off x="174575" y="214875"/>
            <a:ext cx="40422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88"/>
          <p:cNvSpPr txBox="1"/>
          <p:nvPr/>
        </p:nvSpPr>
        <p:spPr>
          <a:xfrm>
            <a:off x="3542550" y="1333738"/>
            <a:ext cx="5211900" cy="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 Light"/>
              <a:buChar char="●"/>
            </a:pPr>
            <a:r>
              <a:rPr lang="en-GB" sz="17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entregable se compone de temas vistos hasta el momento, más otros que verán durante el </a:t>
            </a:r>
            <a:r>
              <a:rPr lang="en-GB" sz="17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módulo completo</a:t>
            </a:r>
            <a:r>
              <a:rPr lang="en-GB" sz="17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💪.</a:t>
            </a:r>
            <a:endParaRPr sz="17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 Light"/>
              <a:buChar char="●"/>
            </a:pPr>
            <a:r>
              <a:rPr lang="en-GB" sz="17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 recomendamos ir avanzando con los "Hands On" y "Desafíos Complementarios"</a:t>
            </a:r>
            <a:r>
              <a:rPr lang="en-GB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✨</a:t>
            </a:r>
            <a:endParaRPr sz="17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6" name="Google Shape;566;p88"/>
          <p:cNvSpPr txBox="1"/>
          <p:nvPr/>
        </p:nvSpPr>
        <p:spPr>
          <a:xfrm>
            <a:off x="3488825" y="3523527"/>
            <a:ext cx="5211900" cy="8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ctr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●"/>
            </a:pPr>
            <a:r>
              <a:rPr lang="en-GB" sz="1700">
                <a:latin typeface="Helvetica Neue Light"/>
                <a:ea typeface="Helvetica Neue Light"/>
                <a:cs typeface="Helvetica Neue Light"/>
                <a:sym typeface="Helvetica Neue Light"/>
              </a:rPr>
              <a:t>Recuerden que recién la consigna del desafío se entrega ¡</a:t>
            </a:r>
            <a:r>
              <a:rPr lang="en-GB" sz="1700">
                <a:latin typeface="Helvetica Neue Light"/>
                <a:ea typeface="Helvetica Neue Light"/>
                <a:cs typeface="Helvetica Neue Light"/>
                <a:sym typeface="Helvetica Neue Light"/>
              </a:rPr>
              <a:t>en la clase Nº </a:t>
            </a:r>
            <a:r>
              <a:rPr lang="en-GB" sz="1700">
                <a:latin typeface="Helvetica Neue Light"/>
                <a:ea typeface="Helvetica Neue Light"/>
                <a:cs typeface="Helvetica Neue Light"/>
                <a:sym typeface="Helvetica Neue Light"/>
              </a:rPr>
              <a:t>11! 🙌 </a:t>
            </a:r>
            <a:r>
              <a:rPr b="1" lang="en-GB" sz="1700">
                <a:latin typeface="Helvetica Neue"/>
                <a:ea typeface="Helvetica Neue"/>
                <a:cs typeface="Helvetica Neue"/>
                <a:sym typeface="Helvetica Neue"/>
              </a:rPr>
              <a:t>Y tendrán hasta 7 días para resolver el desafío y subirlo.</a:t>
            </a:r>
            <a:endParaRPr b="1"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67" name="Google Shape;567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607812"/>
            <a:ext cx="3628850" cy="180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8" name="Google Shape;568;p88"/>
          <p:cNvGrpSpPr/>
          <p:nvPr/>
        </p:nvGrpSpPr>
        <p:grpSpPr>
          <a:xfrm>
            <a:off x="0" y="4137650"/>
            <a:ext cx="1646700" cy="1005850"/>
            <a:chOff x="0" y="4137650"/>
            <a:chExt cx="1646700" cy="1005850"/>
          </a:xfrm>
        </p:grpSpPr>
        <p:cxnSp>
          <p:nvCxnSpPr>
            <p:cNvPr id="569" name="Google Shape;569;p88"/>
            <p:cNvCxnSpPr/>
            <p:nvPr/>
          </p:nvCxnSpPr>
          <p:spPr>
            <a:xfrm rot="10800000">
              <a:off x="1228025" y="4151150"/>
              <a:ext cx="0" cy="9768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0" name="Google Shape;570;p88"/>
            <p:cNvCxnSpPr/>
            <p:nvPr/>
          </p:nvCxnSpPr>
          <p:spPr>
            <a:xfrm>
              <a:off x="0" y="4851300"/>
              <a:ext cx="1646700" cy="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1" name="Google Shape;571;p88"/>
            <p:cNvCxnSpPr/>
            <p:nvPr/>
          </p:nvCxnSpPr>
          <p:spPr>
            <a:xfrm rot="10800000">
              <a:off x="269025" y="4137650"/>
              <a:ext cx="0" cy="9903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2" name="Google Shape;572;p88"/>
            <p:cNvCxnSpPr/>
            <p:nvPr/>
          </p:nvCxnSpPr>
          <p:spPr>
            <a:xfrm rot="10800000">
              <a:off x="593925" y="4164600"/>
              <a:ext cx="0" cy="9789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3" name="Google Shape;573;p88"/>
            <p:cNvCxnSpPr/>
            <p:nvPr/>
          </p:nvCxnSpPr>
          <p:spPr>
            <a:xfrm rot="10800000">
              <a:off x="934500" y="4177800"/>
              <a:ext cx="0" cy="9657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574" name="Google Shape;574;p88"/>
          <p:cNvCxnSpPr/>
          <p:nvPr/>
        </p:nvCxnSpPr>
        <p:spPr>
          <a:xfrm>
            <a:off x="0" y="4648350"/>
            <a:ext cx="16467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75" name="Google Shape;575;p88"/>
          <p:cNvGrpSpPr/>
          <p:nvPr/>
        </p:nvGrpSpPr>
        <p:grpSpPr>
          <a:xfrm>
            <a:off x="7514556" y="80050"/>
            <a:ext cx="1554485" cy="1005870"/>
            <a:chOff x="7497300" y="-4725"/>
            <a:chExt cx="1646700" cy="1110600"/>
          </a:xfrm>
        </p:grpSpPr>
        <p:pic>
          <p:nvPicPr>
            <p:cNvPr id="576" name="Google Shape;576;p88"/>
            <p:cNvPicPr preferRelativeResize="0"/>
            <p:nvPr/>
          </p:nvPicPr>
          <p:blipFill rotWithShape="1">
            <a:blip r:embed="rId5">
              <a:alphaModFix/>
            </a:blip>
            <a:srcRect b="17584" l="17287" r="20574" t="25138"/>
            <a:stretch/>
          </p:blipFill>
          <p:spPr>
            <a:xfrm>
              <a:off x="7497300" y="-4725"/>
              <a:ext cx="1646700" cy="1110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7" name="Google Shape;577;p8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940167" y="218576"/>
              <a:ext cx="848016" cy="82731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78" name="Google Shape;578;p8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89150" y="2068863"/>
            <a:ext cx="886200" cy="8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Google Shape;583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89"/>
          <p:cNvSpPr txBox="1"/>
          <p:nvPr/>
        </p:nvSpPr>
        <p:spPr>
          <a:xfrm>
            <a:off x="1224000" y="152075"/>
            <a:ext cx="6696000" cy="13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PRE-ENTREGA </a:t>
            </a:r>
            <a:r>
              <a:rPr i="1" lang="en-GB" sz="4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N° </a:t>
            </a:r>
            <a:r>
              <a:rPr i="1" lang="en-GB" sz="4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2</a:t>
            </a:r>
            <a:endParaRPr i="1" sz="45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5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Compuesta por…</a:t>
            </a:r>
            <a:endParaRPr i="1" sz="25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5" name="Google Shape;585;p89"/>
          <p:cNvSpPr txBox="1"/>
          <p:nvPr/>
        </p:nvSpPr>
        <p:spPr>
          <a:xfrm>
            <a:off x="4297661" y="1703175"/>
            <a:ext cx="4456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●"/>
            </a:pP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Modificación del DOM -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Desafío complementario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●"/>
            </a:pP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Detección de eventos de usuario.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Desafío entregable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●"/>
            </a:pP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Implementación con uso de JSON y Storage. </a:t>
            </a:r>
            <a:endParaRPr b="1"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86" name="Google Shape;586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3552" y="2424375"/>
            <a:ext cx="294750" cy="29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7875" y="1517975"/>
            <a:ext cx="2491541" cy="332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Google Shape;588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3814" y="3030963"/>
            <a:ext cx="294750" cy="29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4414" y="3586238"/>
            <a:ext cx="294750" cy="29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90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n-GB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595" name="Google Shape;595;p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Google Shape;600;p9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63" y="433050"/>
            <a:ext cx="1186525" cy="1186525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91"/>
          <p:cNvSpPr txBox="1"/>
          <p:nvPr/>
        </p:nvSpPr>
        <p:spPr>
          <a:xfrm>
            <a:off x="999025" y="1705225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n-GB" sz="3000" u="none" cap="none" strike="noStrike">
                <a:solidFill>
                  <a:srgbClr val="EEFF41"/>
                </a:solidFill>
                <a:latin typeface="Anton"/>
                <a:ea typeface="Anton"/>
                <a:cs typeface="Anton"/>
                <a:sym typeface="Anton"/>
              </a:rPr>
              <a:t>¡PARA PENSAR!</a:t>
            </a:r>
            <a:endParaRPr b="0" i="1" sz="3000" u="none" cap="none" strike="noStrike">
              <a:solidFill>
                <a:srgbClr val="EEFF4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n-GB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¿Te gustaría comprobar tus conocimientos de la clase?</a:t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GB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 compartimos a través del chat de zoom</a:t>
            </a:r>
            <a:endParaRPr b="0" i="0" sz="1600" u="sng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GB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el enlace a un breve quiz de tarea.</a:t>
            </a:r>
            <a:endParaRPr b="0" i="0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el profesor: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Helvetica Neue Light"/>
              <a:buChar char="-"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Acceder a la carpeta “Quizzes” de la camada 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Helvetica Neue Light"/>
              <a:buChar char="-"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Ingresar al formulario de la clase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Helvetica Neue Light"/>
              <a:buChar char="-"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Pulsar el botón “Invitar” 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Helvetica Neue Light"/>
              <a:buChar char="-"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Copiar el enlace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Helvetica Neue Light"/>
              <a:buChar char="-"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Compartir el enlace a los alumnos a través del chat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1" sz="14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92"/>
          <p:cNvSpPr txBox="1"/>
          <p:nvPr/>
        </p:nvSpPr>
        <p:spPr>
          <a:xfrm>
            <a:off x="1000475" y="1582900"/>
            <a:ext cx="6529200" cy="3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1600" lvl="0" marL="189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LocalStorage, sessionStorage | </a:t>
            </a:r>
            <a:br>
              <a:rPr lang="en-GB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b="1" i="1" lang="en-GB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1" lang="en-GB" sz="16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Javascript.info</a:t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1600" lvl="0" marL="18900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JSON | </a:t>
            </a:r>
            <a:br>
              <a:rPr lang="en-GB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b="1" i="1" lang="en-GB" sz="16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GitBooks. El formato JSON</a:t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-GB" sz="16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JSON Formatter</a:t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1371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-GB" sz="16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Generador JSON</a:t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11600" lvl="0" marL="1890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 | </a:t>
            </a:r>
            <a:br>
              <a:rPr lang="en-GB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b="1" i="1" lang="en-GB" sz="16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Documentación localStorage</a:t>
            </a:r>
            <a:endParaRPr sz="1200"/>
          </a:p>
          <a:p>
            <a:pPr indent="457200" lvl="0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-GB" sz="16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Documentación sessionStorage</a:t>
            </a:r>
            <a:endParaRPr sz="1200"/>
          </a:p>
          <a:p>
            <a:pPr indent="457200" lvl="0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-GB" sz="16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Documentación JSON</a:t>
            </a:r>
            <a:endParaRPr sz="1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07" name="Google Shape;607;p9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9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7411525" y="127700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92"/>
          <p:cNvSpPr/>
          <p:nvPr/>
        </p:nvSpPr>
        <p:spPr>
          <a:xfrm>
            <a:off x="1145200" y="364125"/>
            <a:ext cx="1070700" cy="1070700"/>
          </a:xfrm>
          <a:prstGeom prst="ellipse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92"/>
          <p:cNvSpPr txBox="1"/>
          <p:nvPr/>
        </p:nvSpPr>
        <p:spPr>
          <a:xfrm>
            <a:off x="2455275" y="432225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RECURSOS: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11" name="Google Shape;611;p9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408034" y="593440"/>
            <a:ext cx="545131" cy="545131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92"/>
          <p:cNvSpPr txBox="1"/>
          <p:nvPr/>
        </p:nvSpPr>
        <p:spPr>
          <a:xfrm>
            <a:off x="882725" y="4795013"/>
            <a:ext cx="67647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Disponible en </a:t>
            </a:r>
            <a:r>
              <a:rPr lang="en-GB" u="sng">
                <a:solidFill>
                  <a:schemeClr val="hlink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13"/>
              </a:rPr>
              <a:t>nuestro repositorio</a:t>
            </a: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93"/>
          <p:cNvSpPr txBox="1"/>
          <p:nvPr/>
        </p:nvSpPr>
        <p:spPr>
          <a:xfrm>
            <a:off x="1956450" y="16340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1" lang="en-GB" sz="48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b="0" i="1" sz="48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18" name="Google Shape;618;p93"/>
          <p:cNvSpPr txBox="1"/>
          <p:nvPr/>
        </p:nvSpPr>
        <p:spPr>
          <a:xfrm>
            <a:off x="2180400" y="2623175"/>
            <a:ext cx="47832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GB" sz="22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b="0" i="0" sz="22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n-GB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Objeto Storage: localStorage y sessionStorage.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n-GB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JSON: concepto y uso en JS.</a:t>
            </a:r>
            <a:endParaRPr b="0" i="0" sz="22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94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n-GB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 Y VALORA ESTA CLASE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624" name="Google Shape;624;p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95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n-GB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#DEMOCRATIZANDOLAEDUCACIÓN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30" name="Google Shape;630;p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4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n-GB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MAPA DE CONCEPTOS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83" name="Google Shape;183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5"/>
          <p:cNvSpPr txBox="1"/>
          <p:nvPr/>
        </p:nvSpPr>
        <p:spPr>
          <a:xfrm>
            <a:off x="624275" y="199300"/>
            <a:ext cx="71052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MAPA DE CONCEPTOS CLASE </a:t>
            </a:r>
            <a:r>
              <a:rPr i="1" lang="en-GB" sz="2000">
                <a:latin typeface="Anton"/>
                <a:ea typeface="Anton"/>
                <a:cs typeface="Anton"/>
                <a:sym typeface="Anton"/>
              </a:rPr>
              <a:t>10</a:t>
            </a:r>
            <a:endParaRPr i="1" sz="20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89" name="Google Shape;18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23862" y="90575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45"/>
          <p:cNvSpPr/>
          <p:nvPr/>
        </p:nvSpPr>
        <p:spPr>
          <a:xfrm>
            <a:off x="624275" y="1556137"/>
            <a:ext cx="1452900" cy="33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Storage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p45"/>
          <p:cNvSpPr/>
          <p:nvPr/>
        </p:nvSpPr>
        <p:spPr>
          <a:xfrm>
            <a:off x="2993289" y="1582688"/>
            <a:ext cx="1249200" cy="2775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Tipos de storage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3" name="Google Shape;193;p45"/>
          <p:cNvSpPr/>
          <p:nvPr/>
        </p:nvSpPr>
        <p:spPr>
          <a:xfrm>
            <a:off x="2993192" y="1101438"/>
            <a:ext cx="1249200" cy="2775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Definición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94" name="Google Shape;194;p45"/>
          <p:cNvCxnSpPr>
            <a:endCxn id="193" idx="1"/>
          </p:cNvCxnSpPr>
          <p:nvPr/>
        </p:nvCxnSpPr>
        <p:spPr>
          <a:xfrm flipH="1" rot="10800000">
            <a:off x="2076992" y="1240188"/>
            <a:ext cx="916200" cy="481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95" name="Google Shape;195;p45"/>
          <p:cNvCxnSpPr>
            <a:endCxn id="192" idx="1"/>
          </p:cNvCxnSpPr>
          <p:nvPr/>
        </p:nvCxnSpPr>
        <p:spPr>
          <a:xfrm>
            <a:off x="2077089" y="1720838"/>
            <a:ext cx="9162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96" name="Google Shape;196;p45"/>
          <p:cNvSpPr/>
          <p:nvPr/>
        </p:nvSpPr>
        <p:spPr>
          <a:xfrm>
            <a:off x="5133262" y="1582663"/>
            <a:ext cx="1153200" cy="2775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sessionStorage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45"/>
          <p:cNvSpPr/>
          <p:nvPr/>
        </p:nvSpPr>
        <p:spPr>
          <a:xfrm>
            <a:off x="5133172" y="1101413"/>
            <a:ext cx="1153200" cy="2775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localStorage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98" name="Google Shape;198;p45"/>
          <p:cNvCxnSpPr>
            <a:endCxn id="197" idx="1"/>
          </p:cNvCxnSpPr>
          <p:nvPr/>
        </p:nvCxnSpPr>
        <p:spPr>
          <a:xfrm flipH="1" rot="10800000">
            <a:off x="4242472" y="1240163"/>
            <a:ext cx="890700" cy="481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99" name="Google Shape;199;p45"/>
          <p:cNvCxnSpPr>
            <a:endCxn id="196" idx="1"/>
          </p:cNvCxnSpPr>
          <p:nvPr/>
        </p:nvCxnSpPr>
        <p:spPr>
          <a:xfrm>
            <a:off x="4242562" y="1720813"/>
            <a:ext cx="8907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00" name="Google Shape;200;p45"/>
          <p:cNvSpPr/>
          <p:nvPr/>
        </p:nvSpPr>
        <p:spPr>
          <a:xfrm>
            <a:off x="6773836" y="1582638"/>
            <a:ext cx="794100" cy="2775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SetItem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" name="Google Shape;201;p45"/>
          <p:cNvSpPr/>
          <p:nvPr/>
        </p:nvSpPr>
        <p:spPr>
          <a:xfrm>
            <a:off x="6773774" y="1101388"/>
            <a:ext cx="794100" cy="2775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GetItem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02" name="Google Shape;202;p45"/>
          <p:cNvCxnSpPr>
            <a:stCxn id="197" idx="3"/>
            <a:endCxn id="201" idx="1"/>
          </p:cNvCxnSpPr>
          <p:nvPr/>
        </p:nvCxnSpPr>
        <p:spPr>
          <a:xfrm>
            <a:off x="6286372" y="1240163"/>
            <a:ext cx="4875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203" name="Google Shape;203;p45"/>
          <p:cNvCxnSpPr/>
          <p:nvPr/>
        </p:nvCxnSpPr>
        <p:spPr>
          <a:xfrm>
            <a:off x="6286372" y="1721438"/>
            <a:ext cx="4875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04" name="Google Shape;204;p45"/>
          <p:cNvSpPr/>
          <p:nvPr/>
        </p:nvSpPr>
        <p:spPr>
          <a:xfrm>
            <a:off x="2993200" y="2063938"/>
            <a:ext cx="1249200" cy="4812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Almacenar objetos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05" name="Google Shape;205;p45"/>
          <p:cNvCxnSpPr>
            <a:stCxn id="191" idx="3"/>
            <a:endCxn id="204" idx="1"/>
          </p:cNvCxnSpPr>
          <p:nvPr/>
        </p:nvCxnSpPr>
        <p:spPr>
          <a:xfrm>
            <a:off x="2077175" y="1721437"/>
            <a:ext cx="915900" cy="5832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06" name="Google Shape;206;p45"/>
          <p:cNvCxnSpPr>
            <a:stCxn id="207" idx="0"/>
          </p:cNvCxnSpPr>
          <p:nvPr/>
        </p:nvCxnSpPr>
        <p:spPr>
          <a:xfrm flipH="1" rot="10800000">
            <a:off x="3617900" y="2545063"/>
            <a:ext cx="3600" cy="5346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07" name="Google Shape;207;p45"/>
          <p:cNvSpPr/>
          <p:nvPr/>
        </p:nvSpPr>
        <p:spPr>
          <a:xfrm>
            <a:off x="2993300" y="3079663"/>
            <a:ext cx="1249200" cy="4812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JSON</a:t>
            </a:r>
            <a:endParaRPr sz="1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8" name="Google Shape;208;p45"/>
          <p:cNvSpPr/>
          <p:nvPr/>
        </p:nvSpPr>
        <p:spPr>
          <a:xfrm>
            <a:off x="5158839" y="3079663"/>
            <a:ext cx="1249200" cy="2775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Conversiones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9" name="Google Shape;209;p45"/>
          <p:cNvSpPr/>
          <p:nvPr/>
        </p:nvSpPr>
        <p:spPr>
          <a:xfrm>
            <a:off x="5158742" y="2598413"/>
            <a:ext cx="1249200" cy="2775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¿Qué es?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10" name="Google Shape;210;p45"/>
          <p:cNvCxnSpPr>
            <a:endCxn id="209" idx="1"/>
          </p:cNvCxnSpPr>
          <p:nvPr/>
        </p:nvCxnSpPr>
        <p:spPr>
          <a:xfrm flipH="1" rot="10800000">
            <a:off x="4242542" y="2737163"/>
            <a:ext cx="916200" cy="481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11" name="Google Shape;211;p45"/>
          <p:cNvCxnSpPr>
            <a:endCxn id="208" idx="1"/>
          </p:cNvCxnSpPr>
          <p:nvPr/>
        </p:nvCxnSpPr>
        <p:spPr>
          <a:xfrm>
            <a:off x="4242639" y="3217813"/>
            <a:ext cx="9162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12" name="Google Shape;212;p45"/>
          <p:cNvSpPr/>
          <p:nvPr/>
        </p:nvSpPr>
        <p:spPr>
          <a:xfrm>
            <a:off x="5158750" y="3560913"/>
            <a:ext cx="1249200" cy="481200"/>
          </a:xfrm>
          <a:prstGeom prst="rect">
            <a:avLst/>
          </a:prstGeom>
          <a:solidFill>
            <a:srgbClr val="E0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Recuperación de datos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13" name="Google Shape;213;p45"/>
          <p:cNvCxnSpPr>
            <a:endCxn id="212" idx="1"/>
          </p:cNvCxnSpPr>
          <p:nvPr/>
        </p:nvCxnSpPr>
        <p:spPr>
          <a:xfrm>
            <a:off x="4242850" y="3218313"/>
            <a:ext cx="915900" cy="583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14" name="Google Shape;214;p45"/>
          <p:cNvSpPr/>
          <p:nvPr/>
        </p:nvSpPr>
        <p:spPr>
          <a:xfrm>
            <a:off x="7120328" y="3100738"/>
            <a:ext cx="712200" cy="2775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parse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5" name="Google Shape;215;p45"/>
          <p:cNvSpPr/>
          <p:nvPr/>
        </p:nvSpPr>
        <p:spPr>
          <a:xfrm>
            <a:off x="7120273" y="2619488"/>
            <a:ext cx="712200" cy="2775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stringify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16" name="Google Shape;216;p45"/>
          <p:cNvCxnSpPr>
            <a:endCxn id="215" idx="1"/>
          </p:cNvCxnSpPr>
          <p:nvPr/>
        </p:nvCxnSpPr>
        <p:spPr>
          <a:xfrm flipH="1" rot="10800000">
            <a:off x="6408073" y="2758238"/>
            <a:ext cx="712200" cy="481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17" name="Google Shape;217;p45"/>
          <p:cNvCxnSpPr>
            <a:endCxn id="214" idx="1"/>
          </p:cNvCxnSpPr>
          <p:nvPr/>
        </p:nvCxnSpPr>
        <p:spPr>
          <a:xfrm>
            <a:off x="6408128" y="3238888"/>
            <a:ext cx="7122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6"/>
          <p:cNvSpPr txBox="1"/>
          <p:nvPr/>
        </p:nvSpPr>
        <p:spPr>
          <a:xfrm>
            <a:off x="3166825" y="1780150"/>
            <a:ext cx="2447100" cy="248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8275" y="483795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6"/>
          <p:cNvSpPr/>
          <p:nvPr/>
        </p:nvSpPr>
        <p:spPr>
          <a:xfrm>
            <a:off x="2886763" y="849139"/>
            <a:ext cx="3546900" cy="6690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MÓDULO 4</a:t>
            </a:r>
            <a:endParaRPr sz="18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OPTIMIZACIÓN DE PROYECTO</a:t>
            </a:r>
            <a:endParaRPr sz="18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5" name="Google Shape;225;p46"/>
          <p:cNvSpPr/>
          <p:nvPr/>
        </p:nvSpPr>
        <p:spPr>
          <a:xfrm>
            <a:off x="5830967" y="848925"/>
            <a:ext cx="3305700" cy="669000"/>
          </a:xfrm>
          <a:prstGeom prst="chevron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MÓDULO 5</a:t>
            </a:r>
            <a:endParaRPr sz="18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ASINCRONÍA Y PETICIONES</a:t>
            </a:r>
            <a:endParaRPr sz="18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6" name="Google Shape;226;p46"/>
          <p:cNvSpPr txBox="1"/>
          <p:nvPr/>
        </p:nvSpPr>
        <p:spPr>
          <a:xfrm>
            <a:off x="3301975" y="1984400"/>
            <a:ext cx="23118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CLASE 1 -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46"/>
          <p:cNvSpPr txBox="1"/>
          <p:nvPr/>
        </p:nvSpPr>
        <p:spPr>
          <a:xfrm>
            <a:off x="3125550" y="1945725"/>
            <a:ext cx="2311800" cy="2404500"/>
          </a:xfrm>
          <a:prstGeom prst="rect">
            <a:avLst/>
          </a:prstGeom>
          <a:solidFill>
            <a:srgbClr val="999999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46"/>
          <p:cNvSpPr txBox="1"/>
          <p:nvPr/>
        </p:nvSpPr>
        <p:spPr>
          <a:xfrm>
            <a:off x="3128175" y="3066050"/>
            <a:ext cx="2309100" cy="1284300"/>
          </a:xfrm>
          <a:prstGeom prst="rect">
            <a:avLst/>
          </a:prstGeom>
          <a:solidFill>
            <a:srgbClr val="999999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CLASE 12 -</a:t>
            </a:r>
            <a:endParaRPr sz="12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LIBRERÍAS</a:t>
            </a:r>
            <a:endParaRPr sz="12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en-GB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Desafío entregable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9" name="Google Shape;229;p46"/>
          <p:cNvSpPr/>
          <p:nvPr/>
        </p:nvSpPr>
        <p:spPr>
          <a:xfrm>
            <a:off x="7329" y="848925"/>
            <a:ext cx="3305700" cy="6690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MÓDULO 3</a:t>
            </a:r>
            <a:endParaRPr sz="18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FRONTEND</a:t>
            </a:r>
            <a:endParaRPr sz="18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30" name="Google Shape;230;p46"/>
          <p:cNvSpPr txBox="1"/>
          <p:nvPr/>
        </p:nvSpPr>
        <p:spPr>
          <a:xfrm>
            <a:off x="3128175" y="1974050"/>
            <a:ext cx="2309100" cy="708900"/>
          </a:xfrm>
          <a:prstGeom prst="rect">
            <a:avLst/>
          </a:prstGeom>
          <a:solidFill>
            <a:srgbClr val="999999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CLASE 12 - </a:t>
            </a:r>
            <a:endParaRPr sz="12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State &amp; Redux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en-GB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Desafío entregable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1" name="Google Shape;231;p46"/>
          <p:cNvSpPr txBox="1"/>
          <p:nvPr/>
        </p:nvSpPr>
        <p:spPr>
          <a:xfrm>
            <a:off x="6122725" y="1778813"/>
            <a:ext cx="2447100" cy="2483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6"/>
          <p:cNvSpPr txBox="1"/>
          <p:nvPr/>
        </p:nvSpPr>
        <p:spPr>
          <a:xfrm>
            <a:off x="6081450" y="1944400"/>
            <a:ext cx="2311800" cy="2404500"/>
          </a:xfrm>
          <a:prstGeom prst="rect">
            <a:avLst/>
          </a:prstGeom>
          <a:solidFill>
            <a:srgbClr val="999999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46"/>
          <p:cNvSpPr txBox="1"/>
          <p:nvPr/>
        </p:nvSpPr>
        <p:spPr>
          <a:xfrm>
            <a:off x="6081425" y="2682950"/>
            <a:ext cx="2311800" cy="1005900"/>
          </a:xfrm>
          <a:prstGeom prst="rect">
            <a:avLst/>
          </a:prstGeom>
          <a:solidFill>
            <a:srgbClr val="999999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CLASE 1</a:t>
            </a:r>
            <a:r>
              <a:rPr lang="en-GB" sz="1200">
                <a:latin typeface="Anton"/>
                <a:ea typeface="Anton"/>
                <a:cs typeface="Anton"/>
                <a:sym typeface="Anton"/>
              </a:rPr>
              <a:t>5</a:t>
            </a:r>
            <a:r>
              <a:rPr lang="en-GB"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 - </a:t>
            </a:r>
            <a:endParaRPr sz="12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PROMISES &amp; ASYNC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GB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Desafío entregable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4" name="Google Shape;234;p46"/>
          <p:cNvSpPr txBox="1"/>
          <p:nvPr/>
        </p:nvSpPr>
        <p:spPr>
          <a:xfrm>
            <a:off x="6064000" y="1984400"/>
            <a:ext cx="2309100" cy="708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CLASE 1</a:t>
            </a:r>
            <a:r>
              <a:rPr lang="en-GB" sz="1200">
                <a:latin typeface="Anton"/>
                <a:ea typeface="Anton"/>
                <a:cs typeface="Anton"/>
                <a:sym typeface="Anton"/>
              </a:rPr>
              <a:t>4</a:t>
            </a:r>
            <a:r>
              <a:rPr lang="en-GB"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 - </a:t>
            </a:r>
            <a:endParaRPr sz="12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AJAX &amp; FETCH</a:t>
            </a:r>
            <a:endParaRPr sz="12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35" name="Google Shape;235;p46"/>
          <p:cNvSpPr txBox="1"/>
          <p:nvPr/>
        </p:nvSpPr>
        <p:spPr>
          <a:xfrm>
            <a:off x="6081425" y="3524750"/>
            <a:ext cx="2309100" cy="808200"/>
          </a:xfrm>
          <a:prstGeom prst="rect">
            <a:avLst/>
          </a:prstGeom>
          <a:solidFill>
            <a:srgbClr val="999999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CLASE 1</a:t>
            </a:r>
            <a:r>
              <a:rPr lang="en-GB" sz="1200">
                <a:latin typeface="Anton"/>
                <a:ea typeface="Anton"/>
                <a:cs typeface="Anton"/>
                <a:sym typeface="Anton"/>
              </a:rPr>
              <a:t>6</a:t>
            </a:r>
            <a:r>
              <a:rPr lang="en-GB"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 - </a:t>
            </a:r>
            <a:endParaRPr sz="12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FRAMEWORKS + Node JS</a:t>
            </a:r>
            <a:endParaRPr sz="12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Char char="●"/>
            </a:pPr>
            <a:r>
              <a:rPr lang="en-GB" sz="1200">
                <a:latin typeface="Helvetica Neue"/>
                <a:ea typeface="Helvetica Neue"/>
                <a:cs typeface="Helvetica Neue"/>
                <a:sym typeface="Helvetica Neue"/>
              </a:rPr>
              <a:t>Entrega TP final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6" name="Google Shape;236;p46"/>
          <p:cNvSpPr txBox="1"/>
          <p:nvPr/>
        </p:nvSpPr>
        <p:spPr>
          <a:xfrm>
            <a:off x="1278925" y="51475"/>
            <a:ext cx="63480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MÓDULOS DE TRABAJO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37" name="Google Shape;237;p46"/>
          <p:cNvSpPr txBox="1"/>
          <p:nvPr/>
        </p:nvSpPr>
        <p:spPr>
          <a:xfrm>
            <a:off x="3128175" y="1974050"/>
            <a:ext cx="2309100" cy="1092000"/>
          </a:xfrm>
          <a:prstGeom prst="rect">
            <a:avLst/>
          </a:prstGeom>
          <a:solidFill>
            <a:srgbClr val="999999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CLASE 12 - </a:t>
            </a:r>
            <a:endParaRPr sz="12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OPERADORES AVANZADOS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38" name="Google Shape;238;p46"/>
          <p:cNvSpPr txBox="1"/>
          <p:nvPr/>
        </p:nvSpPr>
        <p:spPr>
          <a:xfrm>
            <a:off x="387200" y="1780138"/>
            <a:ext cx="2447100" cy="2483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46"/>
          <p:cNvSpPr txBox="1"/>
          <p:nvPr/>
        </p:nvSpPr>
        <p:spPr>
          <a:xfrm>
            <a:off x="345925" y="1945725"/>
            <a:ext cx="2311800" cy="2404500"/>
          </a:xfrm>
          <a:prstGeom prst="rect">
            <a:avLst/>
          </a:prstGeom>
          <a:solidFill>
            <a:srgbClr val="999999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46"/>
          <p:cNvSpPr txBox="1"/>
          <p:nvPr/>
        </p:nvSpPr>
        <p:spPr>
          <a:xfrm>
            <a:off x="345900" y="3708175"/>
            <a:ext cx="2309100" cy="8082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CLASE 1</a:t>
            </a:r>
            <a:r>
              <a:rPr lang="en-GB" sz="1200">
                <a:latin typeface="Anton"/>
                <a:ea typeface="Anton"/>
                <a:cs typeface="Anton"/>
                <a:sym typeface="Anton"/>
              </a:rPr>
              <a:t>1</a:t>
            </a:r>
            <a:r>
              <a:rPr lang="en-GB"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 - </a:t>
            </a:r>
            <a:endParaRPr sz="12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Workshop I</a:t>
            </a:r>
            <a:endParaRPr sz="12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Char char="●"/>
            </a:pPr>
            <a:r>
              <a:rPr lang="en-GB" sz="1200">
                <a:latin typeface="Helvetica Neue"/>
                <a:ea typeface="Helvetica Neue"/>
                <a:cs typeface="Helvetica Neue"/>
                <a:sym typeface="Helvetica Neue"/>
              </a:rPr>
              <a:t>2da pre-entrega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1" name="Google Shape;241;p46"/>
          <p:cNvSpPr txBox="1"/>
          <p:nvPr/>
        </p:nvSpPr>
        <p:spPr>
          <a:xfrm>
            <a:off x="387200" y="2493675"/>
            <a:ext cx="2250300" cy="708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Anton"/>
                <a:ea typeface="Anton"/>
                <a:cs typeface="Anton"/>
                <a:sym typeface="Anton"/>
              </a:rPr>
              <a:t>CLASE 9 - </a:t>
            </a:r>
            <a:endParaRPr sz="12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Helvetica Neue"/>
                <a:ea typeface="Helvetica Neue"/>
                <a:cs typeface="Helvetica Neue"/>
                <a:sym typeface="Helvetica Neue"/>
              </a:rPr>
              <a:t>EVENTOS</a:t>
            </a:r>
            <a:endParaRPr sz="1200">
              <a:latin typeface="Anton"/>
              <a:ea typeface="Anton"/>
              <a:cs typeface="Anton"/>
              <a:sym typeface="Anton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Char char="●"/>
            </a:pPr>
            <a:r>
              <a:rPr lang="en-GB" sz="1200">
                <a:latin typeface="Helvetica Neue"/>
                <a:ea typeface="Helvetica Neue"/>
                <a:cs typeface="Helvetica Neue"/>
                <a:sym typeface="Helvetica Neue"/>
              </a:rPr>
              <a:t>Desafío entregable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2" name="Google Shape;242;p46"/>
          <p:cNvSpPr txBox="1"/>
          <p:nvPr/>
        </p:nvSpPr>
        <p:spPr>
          <a:xfrm>
            <a:off x="328475" y="1944675"/>
            <a:ext cx="2309100" cy="549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Anton"/>
                <a:ea typeface="Anton"/>
                <a:cs typeface="Anton"/>
                <a:sym typeface="Anton"/>
              </a:rPr>
              <a:t>CLASE 8 - </a:t>
            </a:r>
            <a:endParaRPr sz="12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Helvetica Neue"/>
                <a:ea typeface="Helvetica Neue"/>
                <a:cs typeface="Helvetica Neue"/>
                <a:sym typeface="Helvetica Neue"/>
              </a:rPr>
              <a:t>DOM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43" name="Google Shape;243;p46"/>
          <p:cNvSpPr txBox="1"/>
          <p:nvPr/>
        </p:nvSpPr>
        <p:spPr>
          <a:xfrm>
            <a:off x="345900" y="3184275"/>
            <a:ext cx="2311800" cy="5058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CLASE 10 - </a:t>
            </a:r>
            <a:endParaRPr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STORAGE &amp; JSON</a:t>
            </a:r>
            <a:endParaRPr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7"/>
          <p:cNvSpPr txBox="1"/>
          <p:nvPr/>
        </p:nvSpPr>
        <p:spPr>
          <a:xfrm>
            <a:off x="809550" y="1679275"/>
            <a:ext cx="7524900" cy="10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HERRAMIENTAS DE LA CLASE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1500">
                <a:latin typeface="Helvetica Neue"/>
                <a:ea typeface="Helvetica Neue"/>
                <a:cs typeface="Helvetica Neue"/>
                <a:sym typeface="Helvetica Neue"/>
              </a:rPr>
              <a:t>Les compartimos algunos recursos para acompañar la clase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49" name="Google Shape;249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48400" y="4727300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38" y="492750"/>
            <a:ext cx="1186525" cy="118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7"/>
          <p:cNvSpPr txBox="1"/>
          <p:nvPr/>
        </p:nvSpPr>
        <p:spPr>
          <a:xfrm>
            <a:off x="2668050" y="2927625"/>
            <a:ext cx="38079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-"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Guión de clase Nº 7 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/>
              </a:rPr>
              <a:t>aquí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-"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Quizz de clase Nº 7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6"/>
              </a:rPr>
              <a:t>aquí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-"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Booklet de Javascript </a:t>
            </a:r>
            <a:r>
              <a:rPr lang="en-GB" sz="1800" u="sng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aquí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-"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FAQs de Javascript </a:t>
            </a:r>
            <a:r>
              <a:rPr lang="en-GB" sz="1800" u="sng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aquí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